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sldIdLst>
    <p:sldId id="256" r:id="rId3"/>
    <p:sldId id="272" r:id="rId4"/>
    <p:sldId id="258" r:id="rId5"/>
    <p:sldId id="273" r:id="rId6"/>
    <p:sldId id="271" r:id="rId7"/>
    <p:sldId id="275" r:id="rId8"/>
    <p:sldId id="276" r:id="rId9"/>
    <p:sldId id="277" r:id="rId10"/>
    <p:sldId id="261" r:id="rId11"/>
    <p:sldId id="263" r:id="rId12"/>
    <p:sldId id="265" r:id="rId13"/>
    <p:sldId id="281" r:id="rId14"/>
    <p:sldId id="279" r:id="rId15"/>
    <p:sldId id="280" r:id="rId16"/>
    <p:sldId id="270" r:id="rId17"/>
  </p:sldIdLst>
  <p:sldSz cx="18288000" cy="10287000"/>
  <p:notesSz cx="6858000" cy="9144000"/>
  <p:embeddedFontLst>
    <p:embeddedFont>
      <p:font typeface="Bahnschrift SemiLight" panose="020B0502040204020203" pitchFamily="34" charset="0"/>
      <p:regular r:id="rId18"/>
    </p:embeddedFon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
      <p:font typeface="Garamond" panose="02020404030301010803" pitchFamily="18" charset="0"/>
      <p:regular r:id="rId25"/>
      <p:bold r:id="rId26"/>
      <p:italic r:id="rId27"/>
    </p:embeddedFont>
    <p:embeddedFont>
      <p:font typeface="Open Sans Bold" panose="020B0604020202020204" charset="0"/>
      <p:regular r:id="rId28"/>
    </p:embeddedFont>
    <p:embeddedFont>
      <p:font typeface="Poppins Bold" panose="020B0604020202020204" charset="0"/>
      <p:regular r:id="rId29"/>
    </p:embeddedFont>
    <p:embeddedFont>
      <p:font typeface="Poppins Ultra-Bold"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56"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8" Type="http://schemas.openxmlformats.org/officeDocument/2006/relationships/slide" Target="slides/slide6.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jpeg>
</file>

<file path=ppt/media/image3.png>
</file>

<file path=ppt/media/image4.svg>
</file>

<file path=ppt/media/image5.jpg>
</file>

<file path=ppt/media/image6.pn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F1C23-7EEE-952C-F404-2DFA3E5E3B5D}"/>
              </a:ext>
            </a:extLst>
          </p:cNvPr>
          <p:cNvSpPr>
            <a:spLocks noGrp="1"/>
          </p:cNvSpPr>
          <p:nvPr>
            <p:ph type="ctrTitle"/>
          </p:nvPr>
        </p:nvSpPr>
        <p:spPr>
          <a:xfrm>
            <a:off x="2286000" y="1684338"/>
            <a:ext cx="13716000" cy="35814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72EE22-791E-DCCB-4D8D-2E9CC9BD3132}"/>
              </a:ext>
            </a:extLst>
          </p:cNvPr>
          <p:cNvSpPr>
            <a:spLocks noGrp="1"/>
          </p:cNvSpPr>
          <p:nvPr>
            <p:ph type="subTitle" idx="1"/>
          </p:nvPr>
        </p:nvSpPr>
        <p:spPr>
          <a:xfrm>
            <a:off x="2286000" y="5403850"/>
            <a:ext cx="13716000" cy="248285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7CBBCA-2811-1162-8066-E43E669616D9}"/>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5" name="Footer Placeholder 4">
            <a:extLst>
              <a:ext uri="{FF2B5EF4-FFF2-40B4-BE49-F238E27FC236}">
                <a16:creationId xmlns:a16="http://schemas.microsoft.com/office/drawing/2014/main" id="{C5D2E1F3-B0A1-E805-BAF4-77FDCA91BC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78E9E4-57C2-9B10-5511-641C33385C6B}"/>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35288897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E7C67-0344-D8C4-34C2-17C3049A34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6EAA8D-D2D6-37A3-CD17-4F87B8AB3D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BB4E53-E5D9-3B9B-C3CB-457D0B9D9003}"/>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5" name="Footer Placeholder 4">
            <a:extLst>
              <a:ext uri="{FF2B5EF4-FFF2-40B4-BE49-F238E27FC236}">
                <a16:creationId xmlns:a16="http://schemas.microsoft.com/office/drawing/2014/main" id="{B772B16D-5D60-F592-5F96-F6A0D5B5F5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5162B0-22AE-89F5-DD8D-4ECA531C4C74}"/>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37575626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2319A-06DD-2C7A-19B9-34E669356915}"/>
              </a:ext>
            </a:extLst>
          </p:cNvPr>
          <p:cNvSpPr>
            <a:spLocks noGrp="1"/>
          </p:cNvSpPr>
          <p:nvPr>
            <p:ph type="title"/>
          </p:nvPr>
        </p:nvSpPr>
        <p:spPr>
          <a:xfrm>
            <a:off x="1247775" y="2565400"/>
            <a:ext cx="15773400" cy="4278313"/>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41EB45D-BE09-5D64-BE9B-910292F3AD5A}"/>
              </a:ext>
            </a:extLst>
          </p:cNvPr>
          <p:cNvSpPr>
            <a:spLocks noGrp="1"/>
          </p:cNvSpPr>
          <p:nvPr>
            <p:ph type="body" idx="1"/>
          </p:nvPr>
        </p:nvSpPr>
        <p:spPr>
          <a:xfrm>
            <a:off x="1247775" y="6884988"/>
            <a:ext cx="15773400" cy="22494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352EBA-FDF0-BDA6-2E0B-86F4D4365658}"/>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5" name="Footer Placeholder 4">
            <a:extLst>
              <a:ext uri="{FF2B5EF4-FFF2-40B4-BE49-F238E27FC236}">
                <a16:creationId xmlns:a16="http://schemas.microsoft.com/office/drawing/2014/main" id="{2D2DC392-3177-52F3-8AF9-0DB2F11FD4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0792E4-42C7-FA61-ECFF-1D6B8A30B10B}"/>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28171742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96A49-2734-EAF5-CDEB-BA3DD82A1D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77F6B2-6946-770F-47BF-CAB73296FAEE}"/>
              </a:ext>
            </a:extLst>
          </p:cNvPr>
          <p:cNvSpPr>
            <a:spLocks noGrp="1"/>
          </p:cNvSpPr>
          <p:nvPr>
            <p:ph sz="half" idx="1"/>
          </p:nvPr>
        </p:nvSpPr>
        <p:spPr>
          <a:xfrm>
            <a:off x="1257300" y="2738438"/>
            <a:ext cx="7810500" cy="652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7E2BA3-CF35-E892-652C-56EAD306B907}"/>
              </a:ext>
            </a:extLst>
          </p:cNvPr>
          <p:cNvSpPr>
            <a:spLocks noGrp="1"/>
          </p:cNvSpPr>
          <p:nvPr>
            <p:ph sz="half" idx="2"/>
          </p:nvPr>
        </p:nvSpPr>
        <p:spPr>
          <a:xfrm>
            <a:off x="9220200" y="2738438"/>
            <a:ext cx="7810500" cy="652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282E84-156C-6FE0-43BE-C68DF736789B}"/>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6" name="Footer Placeholder 5">
            <a:extLst>
              <a:ext uri="{FF2B5EF4-FFF2-40B4-BE49-F238E27FC236}">
                <a16:creationId xmlns:a16="http://schemas.microsoft.com/office/drawing/2014/main" id="{05F76ECE-C3A1-D3E1-3131-094176CBBC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D79E2B-B289-C483-E54E-5FAFCFF9B5A1}"/>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10974301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CD502-CE4D-E95D-9D2B-234D457AA7B5}"/>
              </a:ext>
            </a:extLst>
          </p:cNvPr>
          <p:cNvSpPr>
            <a:spLocks noGrp="1"/>
          </p:cNvSpPr>
          <p:nvPr>
            <p:ph type="title"/>
          </p:nvPr>
        </p:nvSpPr>
        <p:spPr>
          <a:xfrm>
            <a:off x="1260475" y="547688"/>
            <a:ext cx="15773400" cy="1989137"/>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BAB8C2-41E1-DC64-4CAA-2EF9ADAFD367}"/>
              </a:ext>
            </a:extLst>
          </p:cNvPr>
          <p:cNvSpPr>
            <a:spLocks noGrp="1"/>
          </p:cNvSpPr>
          <p:nvPr>
            <p:ph type="body" idx="1"/>
          </p:nvPr>
        </p:nvSpPr>
        <p:spPr>
          <a:xfrm>
            <a:off x="1260475" y="2522538"/>
            <a:ext cx="7735888" cy="12350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29242D7-5022-5965-8FAC-CCAFB0417F0C}"/>
              </a:ext>
            </a:extLst>
          </p:cNvPr>
          <p:cNvSpPr>
            <a:spLocks noGrp="1"/>
          </p:cNvSpPr>
          <p:nvPr>
            <p:ph sz="half" idx="2"/>
          </p:nvPr>
        </p:nvSpPr>
        <p:spPr>
          <a:xfrm>
            <a:off x="1260475" y="3757613"/>
            <a:ext cx="7735888" cy="5527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A04E29-2810-682A-CF1E-4C2E373C9D99}"/>
              </a:ext>
            </a:extLst>
          </p:cNvPr>
          <p:cNvSpPr>
            <a:spLocks noGrp="1"/>
          </p:cNvSpPr>
          <p:nvPr>
            <p:ph type="body" sz="quarter" idx="3"/>
          </p:nvPr>
        </p:nvSpPr>
        <p:spPr>
          <a:xfrm>
            <a:off x="9258300" y="2522538"/>
            <a:ext cx="7775575" cy="12350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6B051F-3338-8148-56C3-E6C80F9A554B}"/>
              </a:ext>
            </a:extLst>
          </p:cNvPr>
          <p:cNvSpPr>
            <a:spLocks noGrp="1"/>
          </p:cNvSpPr>
          <p:nvPr>
            <p:ph sz="quarter" idx="4"/>
          </p:nvPr>
        </p:nvSpPr>
        <p:spPr>
          <a:xfrm>
            <a:off x="9258300" y="3757613"/>
            <a:ext cx="7775575" cy="5527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29FA88C-EC3B-8420-2E0D-0BB4E9D3AC23}"/>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8" name="Footer Placeholder 7">
            <a:extLst>
              <a:ext uri="{FF2B5EF4-FFF2-40B4-BE49-F238E27FC236}">
                <a16:creationId xmlns:a16="http://schemas.microsoft.com/office/drawing/2014/main" id="{6E874183-2AF9-00AE-0582-656FE11721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08A5C4-B07E-8BFC-0EAC-ACA5D985785B}"/>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25639200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48BD2-3EAB-8F2F-B3A3-451191D6CEB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ECF76CD-DC36-3F8A-EE26-CB8391269872}"/>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4" name="Footer Placeholder 3">
            <a:extLst>
              <a:ext uri="{FF2B5EF4-FFF2-40B4-BE49-F238E27FC236}">
                <a16:creationId xmlns:a16="http://schemas.microsoft.com/office/drawing/2014/main" id="{A26A689C-441C-6C67-7E68-DBCA593747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B9C2946-1B0A-C20E-20A3-27648E9127A9}"/>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26058437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5CF728-AF4F-9F53-12AB-A52FD051C81C}"/>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3" name="Footer Placeholder 2">
            <a:extLst>
              <a:ext uri="{FF2B5EF4-FFF2-40B4-BE49-F238E27FC236}">
                <a16:creationId xmlns:a16="http://schemas.microsoft.com/office/drawing/2014/main" id="{32C7BD21-5D59-FBDE-FE27-540CB6DE99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620F63-8793-7279-AB2F-9408021967B7}"/>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2230211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B1E08-EB3A-2512-006F-173548B6AF71}"/>
              </a:ext>
            </a:extLst>
          </p:cNvPr>
          <p:cNvSpPr>
            <a:spLocks noGrp="1"/>
          </p:cNvSpPr>
          <p:nvPr>
            <p:ph type="title"/>
          </p:nvPr>
        </p:nvSpPr>
        <p:spPr>
          <a:xfrm>
            <a:off x="1260475" y="685800"/>
            <a:ext cx="5897563" cy="24003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0E7FA-27C2-B530-3F9A-41873608DEAE}"/>
              </a:ext>
            </a:extLst>
          </p:cNvPr>
          <p:cNvSpPr>
            <a:spLocks noGrp="1"/>
          </p:cNvSpPr>
          <p:nvPr>
            <p:ph idx="1"/>
          </p:nvPr>
        </p:nvSpPr>
        <p:spPr>
          <a:xfrm>
            <a:off x="7775575" y="1481138"/>
            <a:ext cx="9258300" cy="7310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AA78F34-9C1F-F74C-216A-7BE8D2C5D51B}"/>
              </a:ext>
            </a:extLst>
          </p:cNvPr>
          <p:cNvSpPr>
            <a:spLocks noGrp="1"/>
          </p:cNvSpPr>
          <p:nvPr>
            <p:ph type="body" sz="half" idx="2"/>
          </p:nvPr>
        </p:nvSpPr>
        <p:spPr>
          <a:xfrm>
            <a:off x="1260475" y="3086100"/>
            <a:ext cx="5897563" cy="5718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D5817F-B924-810A-13B1-9A9D18F102E3}"/>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6" name="Footer Placeholder 5">
            <a:extLst>
              <a:ext uri="{FF2B5EF4-FFF2-40B4-BE49-F238E27FC236}">
                <a16:creationId xmlns:a16="http://schemas.microsoft.com/office/drawing/2014/main" id="{0A545E81-03B8-EE46-F0BC-BA0342D8B2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256130-4130-6CF3-2D23-EBF6D0A87191}"/>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2803221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C149E-5F6C-C64B-8E58-61340D7E2EEC}"/>
              </a:ext>
            </a:extLst>
          </p:cNvPr>
          <p:cNvSpPr>
            <a:spLocks noGrp="1"/>
          </p:cNvSpPr>
          <p:nvPr>
            <p:ph type="title"/>
          </p:nvPr>
        </p:nvSpPr>
        <p:spPr>
          <a:xfrm>
            <a:off x="1260475" y="685800"/>
            <a:ext cx="5897563" cy="24003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4804A1-CB15-11DD-1DB5-58CAF2F80161}"/>
              </a:ext>
            </a:extLst>
          </p:cNvPr>
          <p:cNvSpPr>
            <a:spLocks noGrp="1"/>
          </p:cNvSpPr>
          <p:nvPr>
            <p:ph type="pic" idx="1"/>
          </p:nvPr>
        </p:nvSpPr>
        <p:spPr>
          <a:xfrm>
            <a:off x="7775575" y="1481138"/>
            <a:ext cx="9258300" cy="731043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0B9C4B-6EC9-C4C5-2490-44D06E8D9D8F}"/>
              </a:ext>
            </a:extLst>
          </p:cNvPr>
          <p:cNvSpPr>
            <a:spLocks noGrp="1"/>
          </p:cNvSpPr>
          <p:nvPr>
            <p:ph type="body" sz="half" idx="2"/>
          </p:nvPr>
        </p:nvSpPr>
        <p:spPr>
          <a:xfrm>
            <a:off x="1260475" y="3086100"/>
            <a:ext cx="5897563" cy="5718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A33CA5-1073-314E-7EDC-7557BCFA2DA8}"/>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6" name="Footer Placeholder 5">
            <a:extLst>
              <a:ext uri="{FF2B5EF4-FFF2-40B4-BE49-F238E27FC236}">
                <a16:creationId xmlns:a16="http://schemas.microsoft.com/office/drawing/2014/main" id="{9A85A213-70E7-7C7F-AF52-EE264B6FAB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2DE385-5A18-A156-F4ED-A5EF2011522B}"/>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11087740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7AD0C-A765-39D1-3EC1-25B7876C8B5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834260D-3737-D7CF-8AFF-F3F86E1E883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EBD267-BF89-463A-54F5-C91509796586}"/>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5" name="Footer Placeholder 4">
            <a:extLst>
              <a:ext uri="{FF2B5EF4-FFF2-40B4-BE49-F238E27FC236}">
                <a16:creationId xmlns:a16="http://schemas.microsoft.com/office/drawing/2014/main" id="{E395429B-9D82-6E30-A52A-83C8202583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620EBB-C3A0-C236-B774-5E1AD30778A2}"/>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9478240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BB408A-CB52-FA38-FFA4-B8CA34709BA3}"/>
              </a:ext>
            </a:extLst>
          </p:cNvPr>
          <p:cNvSpPr>
            <a:spLocks noGrp="1"/>
          </p:cNvSpPr>
          <p:nvPr>
            <p:ph type="title" orient="vert"/>
          </p:nvPr>
        </p:nvSpPr>
        <p:spPr>
          <a:xfrm>
            <a:off x="13087350" y="547688"/>
            <a:ext cx="3943350" cy="871855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7E4593-D1DF-28B0-3E0C-07593FF4F268}"/>
              </a:ext>
            </a:extLst>
          </p:cNvPr>
          <p:cNvSpPr>
            <a:spLocks noGrp="1"/>
          </p:cNvSpPr>
          <p:nvPr>
            <p:ph type="body" orient="vert" idx="1"/>
          </p:nvPr>
        </p:nvSpPr>
        <p:spPr>
          <a:xfrm>
            <a:off x="1257300" y="547688"/>
            <a:ext cx="11677650" cy="8718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1003B1-4CB2-4E9E-2382-45CA94E563C8}"/>
              </a:ext>
            </a:extLst>
          </p:cNvPr>
          <p:cNvSpPr>
            <a:spLocks noGrp="1"/>
          </p:cNvSpPr>
          <p:nvPr>
            <p:ph type="dt" sz="half" idx="10"/>
          </p:nvPr>
        </p:nvSpPr>
        <p:spPr/>
        <p:txBody>
          <a:bodyPr/>
          <a:lstStyle/>
          <a:p>
            <a:fld id="{8A3C4008-3C9C-4718-BFBA-D0F0228A8FDC}" type="datetimeFigureOut">
              <a:rPr lang="en-US" smtClean="0"/>
              <a:t>7/19/2023</a:t>
            </a:fld>
            <a:endParaRPr lang="en-US"/>
          </a:p>
        </p:txBody>
      </p:sp>
      <p:sp>
        <p:nvSpPr>
          <p:cNvPr id="5" name="Footer Placeholder 4">
            <a:extLst>
              <a:ext uri="{FF2B5EF4-FFF2-40B4-BE49-F238E27FC236}">
                <a16:creationId xmlns:a16="http://schemas.microsoft.com/office/drawing/2014/main" id="{1DE3E0F7-1342-13AB-00DB-93C1F75FA2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45041D-1F80-AF3F-CB19-9FA058980BDF}"/>
              </a:ext>
            </a:extLst>
          </p:cNvPr>
          <p:cNvSpPr>
            <a:spLocks noGrp="1"/>
          </p:cNvSpPr>
          <p:nvPr>
            <p:ph type="sldNum" sz="quarter" idx="12"/>
          </p:nvPr>
        </p:nvSpPr>
        <p:spPr/>
        <p:txBody>
          <a:bodyPr/>
          <a:lstStyle/>
          <a:p>
            <a:fld id="{1ADA395D-22FC-4926-9369-DD26CFD62F80}" type="slidenum">
              <a:rPr lang="en-US" smtClean="0"/>
              <a:t>‹#›</a:t>
            </a:fld>
            <a:endParaRPr lang="en-US"/>
          </a:p>
        </p:txBody>
      </p:sp>
    </p:spTree>
    <p:extLst>
      <p:ext uri="{BB962C8B-B14F-4D97-AF65-F5344CB8AC3E}">
        <p14:creationId xmlns:p14="http://schemas.microsoft.com/office/powerpoint/2010/main" val="3585316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D191A3-8190-99C9-0C0D-6EDE08606B2E}"/>
              </a:ext>
            </a:extLst>
          </p:cNvPr>
          <p:cNvSpPr>
            <a:spLocks noGrp="1"/>
          </p:cNvSpPr>
          <p:nvPr>
            <p:ph type="title"/>
          </p:nvPr>
        </p:nvSpPr>
        <p:spPr>
          <a:xfrm>
            <a:off x="1257300" y="547688"/>
            <a:ext cx="15773400" cy="198913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F37AC82-B354-A732-2B2A-323892DC0FFA}"/>
              </a:ext>
            </a:extLst>
          </p:cNvPr>
          <p:cNvSpPr>
            <a:spLocks noGrp="1"/>
          </p:cNvSpPr>
          <p:nvPr>
            <p:ph type="body" idx="1"/>
          </p:nvPr>
        </p:nvSpPr>
        <p:spPr>
          <a:xfrm>
            <a:off x="1257300" y="2738438"/>
            <a:ext cx="15773400" cy="6527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2186913-2141-55EF-2A59-0AD20789F470}"/>
              </a:ext>
            </a:extLst>
          </p:cNvPr>
          <p:cNvSpPr>
            <a:spLocks noGrp="1"/>
          </p:cNvSpPr>
          <p:nvPr>
            <p:ph type="dt" sz="half" idx="2"/>
          </p:nvPr>
        </p:nvSpPr>
        <p:spPr>
          <a:xfrm>
            <a:off x="1257300" y="9534525"/>
            <a:ext cx="4114800" cy="547688"/>
          </a:xfrm>
          <a:prstGeom prst="rect">
            <a:avLst/>
          </a:prstGeom>
        </p:spPr>
        <p:txBody>
          <a:bodyPr vert="horz" lIns="91440" tIns="45720" rIns="91440" bIns="45720" rtlCol="0" anchor="ctr"/>
          <a:lstStyle>
            <a:lvl1pPr algn="l">
              <a:defRPr sz="1200">
                <a:solidFill>
                  <a:schemeClr val="tx1">
                    <a:tint val="75000"/>
                  </a:schemeClr>
                </a:solidFill>
              </a:defRPr>
            </a:lvl1pPr>
          </a:lstStyle>
          <a:p>
            <a:fld id="{8A3C4008-3C9C-4718-BFBA-D0F0228A8FDC}" type="datetimeFigureOut">
              <a:rPr lang="en-US" smtClean="0"/>
              <a:t>7/19/2023</a:t>
            </a:fld>
            <a:endParaRPr lang="en-US"/>
          </a:p>
        </p:txBody>
      </p:sp>
      <p:sp>
        <p:nvSpPr>
          <p:cNvPr id="5" name="Footer Placeholder 4">
            <a:extLst>
              <a:ext uri="{FF2B5EF4-FFF2-40B4-BE49-F238E27FC236}">
                <a16:creationId xmlns:a16="http://schemas.microsoft.com/office/drawing/2014/main" id="{C726D75C-5E15-4BB0-956B-E689F43915DA}"/>
              </a:ext>
            </a:extLst>
          </p:cNvPr>
          <p:cNvSpPr>
            <a:spLocks noGrp="1"/>
          </p:cNvSpPr>
          <p:nvPr>
            <p:ph type="ftr" sz="quarter" idx="3"/>
          </p:nvPr>
        </p:nvSpPr>
        <p:spPr>
          <a:xfrm>
            <a:off x="6057900" y="9534525"/>
            <a:ext cx="6172200" cy="54768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7D5934E-AA66-AA82-320C-C25E54432F23}"/>
              </a:ext>
            </a:extLst>
          </p:cNvPr>
          <p:cNvSpPr>
            <a:spLocks noGrp="1"/>
          </p:cNvSpPr>
          <p:nvPr>
            <p:ph type="sldNum" sz="quarter" idx="4"/>
          </p:nvPr>
        </p:nvSpPr>
        <p:spPr>
          <a:xfrm>
            <a:off x="12915900" y="9534525"/>
            <a:ext cx="4114800" cy="547688"/>
          </a:xfrm>
          <a:prstGeom prst="rect">
            <a:avLst/>
          </a:prstGeom>
        </p:spPr>
        <p:txBody>
          <a:bodyPr vert="horz" lIns="91440" tIns="45720" rIns="91440" bIns="45720" rtlCol="0" anchor="ctr"/>
          <a:lstStyle>
            <a:lvl1pPr algn="r">
              <a:defRPr sz="1200">
                <a:solidFill>
                  <a:schemeClr val="tx1">
                    <a:tint val="75000"/>
                  </a:schemeClr>
                </a:solidFill>
              </a:defRPr>
            </a:lvl1pPr>
          </a:lstStyle>
          <a:p>
            <a:fld id="{1ADA395D-22FC-4926-9369-DD26CFD62F80}" type="slidenum">
              <a:rPr lang="en-US" smtClean="0"/>
              <a:t>‹#›</a:t>
            </a:fld>
            <a:endParaRPr lang="en-US"/>
          </a:p>
        </p:txBody>
      </p:sp>
      <p:pic>
        <p:nvPicPr>
          <p:cNvPr id="10" name="Picture 9">
            <a:extLst>
              <a:ext uri="{FF2B5EF4-FFF2-40B4-BE49-F238E27FC236}">
                <a16:creationId xmlns:a16="http://schemas.microsoft.com/office/drawing/2014/main" id="{30AE5769-B5B2-E125-6D05-C582B9A9EBD2}"/>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257300" y="2738438"/>
            <a:ext cx="15773400" cy="6592093"/>
          </a:xfrm>
          <a:prstGeom prst="rect">
            <a:avLst/>
          </a:prstGeom>
        </p:spPr>
      </p:pic>
    </p:spTree>
    <p:extLst>
      <p:ext uri="{BB962C8B-B14F-4D97-AF65-F5344CB8AC3E}">
        <p14:creationId xmlns:p14="http://schemas.microsoft.com/office/powerpoint/2010/main" val="1835520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5.jpg"/><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9.jpe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8.jpe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hyperlink" Target="https://www.kaggle.com/becksddf/churn-in-telecoms-dataset" TargetMode="External"/><Relationship Id="rId5" Type="http://schemas.openxmlformats.org/officeDocument/2006/relationships/image" Target="../media/image4.sv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12915" y="0"/>
            <a:ext cx="18288000" cy="10287000"/>
          </a:xfrm>
          <a:prstGeom prst="rect">
            <a:avLst/>
          </a:prstGeom>
        </p:spPr>
      </p:pic>
      <p:sp>
        <p:nvSpPr>
          <p:cNvPr id="6" name="TextBox 6"/>
          <p:cNvSpPr txBox="1"/>
          <p:nvPr/>
        </p:nvSpPr>
        <p:spPr>
          <a:xfrm>
            <a:off x="2059206" y="2162518"/>
            <a:ext cx="13561794" cy="2173159"/>
          </a:xfrm>
          <a:prstGeom prst="rect">
            <a:avLst/>
          </a:prstGeom>
        </p:spPr>
        <p:txBody>
          <a:bodyPr wrap="square" lIns="0" tIns="0" rIns="0" bIns="0" rtlCol="0" anchor="t">
            <a:spAutoFit/>
          </a:bodyPr>
          <a:lstStyle/>
          <a:p>
            <a:pPr algn="ctr">
              <a:lnSpc>
                <a:spcPts val="8444"/>
              </a:lnSpc>
              <a:spcBef>
                <a:spcPct val="0"/>
              </a:spcBef>
            </a:pPr>
            <a:r>
              <a:rPr lang="en-US" sz="8000" b="1" dirty="0">
                <a:solidFill>
                  <a:srgbClr val="FFFFFF"/>
                </a:solidFill>
                <a:latin typeface="Garamond" panose="02020404030301010803" pitchFamily="18" charset="0"/>
              </a:rPr>
              <a:t>SyriaTel Customer Churn Analysis </a:t>
            </a:r>
          </a:p>
        </p:txBody>
      </p:sp>
      <p:sp>
        <p:nvSpPr>
          <p:cNvPr id="7" name="Freeform 7"/>
          <p:cNvSpPr/>
          <p:nvPr/>
        </p:nvSpPr>
        <p:spPr>
          <a:xfrm>
            <a:off x="533400" y="325093"/>
            <a:ext cx="2324100" cy="1512332"/>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TextBox 8">
            <a:extLst>
              <a:ext uri="{FF2B5EF4-FFF2-40B4-BE49-F238E27FC236}">
                <a16:creationId xmlns:a16="http://schemas.microsoft.com/office/drawing/2014/main" id="{023F0775-D948-8F26-6562-F045F28E0914}"/>
              </a:ext>
            </a:extLst>
          </p:cNvPr>
          <p:cNvSpPr txBox="1"/>
          <p:nvPr/>
        </p:nvSpPr>
        <p:spPr>
          <a:xfrm>
            <a:off x="533400" y="4973478"/>
            <a:ext cx="16764000" cy="5078313"/>
          </a:xfrm>
          <a:prstGeom prst="rect">
            <a:avLst/>
          </a:prstGeom>
          <a:noFill/>
        </p:spPr>
        <p:txBody>
          <a:bodyPr wrap="square" rtlCol="0">
            <a:spAutoFit/>
          </a:bodyPr>
          <a:lstStyle/>
          <a:p>
            <a:r>
              <a:rPr lang="en-US" sz="3600" b="1" i="0" dirty="0">
                <a:solidFill>
                  <a:schemeClr val="bg1"/>
                </a:solidFill>
                <a:effectLst/>
                <a:latin typeface="Garamond" panose="02020404030301010803" pitchFamily="18" charset="0"/>
              </a:rPr>
              <a:t>Project Collaborators:</a:t>
            </a:r>
          </a:p>
          <a:p>
            <a:pPr marL="1200150" lvl="1" indent="-742950">
              <a:buFont typeface="+mj-lt"/>
              <a:buAutoNum type="arabicPeriod"/>
            </a:pPr>
            <a:r>
              <a:rPr lang="en-US" sz="3600" dirty="0">
                <a:solidFill>
                  <a:schemeClr val="bg1"/>
                </a:solidFill>
                <a:latin typeface="Garamond" panose="02020404030301010803" pitchFamily="18" charset="0"/>
              </a:rPr>
              <a:t>Ivy Kemunto</a:t>
            </a:r>
          </a:p>
          <a:p>
            <a:pPr marL="1200150" lvl="1" indent="-742950">
              <a:buFont typeface="+mj-lt"/>
              <a:buAutoNum type="arabicPeriod"/>
            </a:pPr>
            <a:r>
              <a:rPr lang="en-US" sz="3600" dirty="0">
                <a:solidFill>
                  <a:schemeClr val="bg1"/>
                </a:solidFill>
                <a:latin typeface="Garamond" panose="02020404030301010803" pitchFamily="18" charset="0"/>
              </a:rPr>
              <a:t>Loise Mbago</a:t>
            </a:r>
          </a:p>
          <a:p>
            <a:pPr marL="1200150" lvl="1" indent="-742950">
              <a:buFont typeface="+mj-lt"/>
              <a:buAutoNum type="arabicPeriod"/>
            </a:pPr>
            <a:r>
              <a:rPr lang="en-US" sz="3600" dirty="0">
                <a:solidFill>
                  <a:schemeClr val="bg1"/>
                </a:solidFill>
                <a:latin typeface="Garamond" panose="02020404030301010803" pitchFamily="18" charset="0"/>
              </a:rPr>
              <a:t>Aisha Mbarak</a:t>
            </a:r>
          </a:p>
          <a:p>
            <a:pPr marL="1200150" lvl="1" indent="-742950">
              <a:buFont typeface="+mj-lt"/>
              <a:buAutoNum type="arabicPeriod"/>
            </a:pPr>
            <a:r>
              <a:rPr lang="en-US" sz="3600" dirty="0">
                <a:solidFill>
                  <a:schemeClr val="bg1"/>
                </a:solidFill>
                <a:latin typeface="Garamond" panose="02020404030301010803" pitchFamily="18" charset="0"/>
              </a:rPr>
              <a:t>Daniel Ndirangu</a:t>
            </a:r>
          </a:p>
          <a:p>
            <a:pPr marL="1200150" lvl="1" indent="-742950">
              <a:buFont typeface="+mj-lt"/>
              <a:buAutoNum type="arabicPeriod"/>
            </a:pPr>
            <a:r>
              <a:rPr lang="en-US" sz="3600" dirty="0">
                <a:solidFill>
                  <a:schemeClr val="bg1"/>
                </a:solidFill>
                <a:latin typeface="Garamond" panose="02020404030301010803" pitchFamily="18" charset="0"/>
              </a:rPr>
              <a:t>Judith Waguma</a:t>
            </a:r>
          </a:p>
          <a:p>
            <a:pPr marL="1200150" lvl="1" indent="-742950">
              <a:buFont typeface="+mj-lt"/>
              <a:buAutoNum type="arabicPeriod"/>
            </a:pPr>
            <a:r>
              <a:rPr lang="en-US" sz="3600" dirty="0">
                <a:solidFill>
                  <a:schemeClr val="bg1"/>
                </a:solidFill>
                <a:latin typeface="Garamond" panose="02020404030301010803" pitchFamily="18" charset="0"/>
              </a:rPr>
              <a:t>Stanley Weru</a:t>
            </a:r>
          </a:p>
          <a:p>
            <a:pPr marL="1200150" lvl="1" indent="-742950">
              <a:buFont typeface="+mj-lt"/>
              <a:buAutoNum type="arabicPeriod"/>
            </a:pPr>
            <a:r>
              <a:rPr lang="en-US" sz="3600" dirty="0">
                <a:solidFill>
                  <a:schemeClr val="bg1"/>
                </a:solidFill>
                <a:latin typeface="Garamond" panose="02020404030301010803" pitchFamily="18" charset="0"/>
              </a:rPr>
              <a:t>Bernard Mucui</a:t>
            </a:r>
          </a:p>
          <a:p>
            <a:pPr lvl="1"/>
            <a:r>
              <a:rPr lang="en-US" sz="3600" b="0" i="0" dirty="0">
                <a:solidFill>
                  <a:schemeClr val="bg1"/>
                </a:solidFill>
                <a:effectLst/>
                <a:latin typeface="Garamond" panose="02020404030301010803" pitchFamily="18" charset="0"/>
              </a:rPr>
              <a:t>Date: July 2023</a:t>
            </a:r>
            <a:endParaRPr lang="en-US" sz="3600" dirty="0">
              <a:solidFill>
                <a:schemeClr val="bg1"/>
              </a:solidFill>
              <a:latin typeface="Garamond" panose="02020404030301010803" pitchFamily="18" charset="0"/>
            </a:endParaRPr>
          </a:p>
        </p:txBody>
      </p:sp>
      <p:pic>
        <p:nvPicPr>
          <p:cNvPr id="11" name="Picture 10">
            <a:extLst>
              <a:ext uri="{FF2B5EF4-FFF2-40B4-BE49-F238E27FC236}">
                <a16:creationId xmlns:a16="http://schemas.microsoft.com/office/drawing/2014/main" id="{8ABB5C29-BE7B-4C7A-990D-898F1F86F8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10199" y="4660769"/>
            <a:ext cx="12864885" cy="572746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2D70"/>
        </a:solidFill>
        <a:effectLst/>
      </p:bgPr>
    </p:bg>
    <p:spTree>
      <p:nvGrpSpPr>
        <p:cNvPr id="1" name=""/>
        <p:cNvGrpSpPr/>
        <p:nvPr/>
      </p:nvGrpSpPr>
      <p:grpSpPr>
        <a:xfrm>
          <a:off x="0" y="0"/>
          <a:ext cx="0" cy="0"/>
          <a:chOff x="0" y="0"/>
          <a:chExt cx="0" cy="0"/>
        </a:xfrm>
      </p:grpSpPr>
      <p:sp>
        <p:nvSpPr>
          <p:cNvPr id="2" name="Freeform 2"/>
          <p:cNvSpPr/>
          <p:nvPr/>
        </p:nvSpPr>
        <p:spPr>
          <a:xfrm>
            <a:off x="229744" y="184744"/>
            <a:ext cx="893670" cy="893670"/>
          </a:xfrm>
          <a:custGeom>
            <a:avLst/>
            <a:gdLst/>
            <a:ahLst/>
            <a:cxnLst/>
            <a:rect l="l" t="t" r="r" b="b"/>
            <a:pathLst>
              <a:path w="893670" h="893670">
                <a:moveTo>
                  <a:pt x="0" y="0"/>
                </a:moveTo>
                <a:lnTo>
                  <a:pt x="893670" y="0"/>
                </a:lnTo>
                <a:lnTo>
                  <a:pt x="893670" y="893670"/>
                </a:lnTo>
                <a:lnTo>
                  <a:pt x="0" y="8936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29744" y="355535"/>
            <a:ext cx="871496" cy="453667"/>
          </a:xfrm>
          <a:prstGeom prst="rect">
            <a:avLst/>
          </a:prstGeom>
        </p:spPr>
        <p:txBody>
          <a:bodyPr lIns="0" tIns="0" rIns="0" bIns="0" rtlCol="0" anchor="t">
            <a:spAutoFit/>
          </a:bodyPr>
          <a:lstStyle/>
          <a:p>
            <a:pPr algn="ctr">
              <a:lnSpc>
                <a:spcPts val="3504"/>
              </a:lnSpc>
              <a:spcBef>
                <a:spcPct val="0"/>
              </a:spcBef>
            </a:pPr>
            <a:r>
              <a:rPr lang="en-US" sz="2502">
                <a:solidFill>
                  <a:srgbClr val="FFFFFF"/>
                </a:solidFill>
                <a:latin typeface="Poppins Bold"/>
              </a:rPr>
              <a:t>04</a:t>
            </a:r>
          </a:p>
        </p:txBody>
      </p:sp>
      <p:sp>
        <p:nvSpPr>
          <p:cNvPr id="6" name="TextBox 6"/>
          <p:cNvSpPr txBox="1"/>
          <p:nvPr/>
        </p:nvSpPr>
        <p:spPr>
          <a:xfrm>
            <a:off x="1449628" y="384110"/>
            <a:ext cx="11275772" cy="514243"/>
          </a:xfrm>
          <a:prstGeom prst="rect">
            <a:avLst/>
          </a:prstGeom>
        </p:spPr>
        <p:txBody>
          <a:bodyPr wrap="square" lIns="0" tIns="0" rIns="0" bIns="0" rtlCol="0" anchor="t">
            <a:spAutoFit/>
          </a:bodyPr>
          <a:lstStyle/>
          <a:p>
            <a:pPr>
              <a:lnSpc>
                <a:spcPts val="3694"/>
              </a:lnSpc>
            </a:pPr>
            <a:r>
              <a:rPr lang="en-US" sz="4400" b="1" dirty="0">
                <a:solidFill>
                  <a:schemeClr val="bg1">
                    <a:lumMod val="95000"/>
                  </a:schemeClr>
                </a:solidFill>
                <a:latin typeface="Garamond" panose="02020404030301010803" pitchFamily="18" charset="0"/>
              </a:rPr>
              <a:t>ROC Curves for the Tuned Models</a:t>
            </a:r>
          </a:p>
        </p:txBody>
      </p:sp>
      <p:pic>
        <p:nvPicPr>
          <p:cNvPr id="8" name="Picture 7">
            <a:extLst>
              <a:ext uri="{FF2B5EF4-FFF2-40B4-BE49-F238E27FC236}">
                <a16:creationId xmlns:a16="http://schemas.microsoft.com/office/drawing/2014/main" id="{7CF3DC73-35E6-573E-4FD9-27D51EB43054}"/>
              </a:ext>
            </a:extLst>
          </p:cNvPr>
          <p:cNvPicPr>
            <a:picLocks noChangeAspect="1"/>
          </p:cNvPicPr>
          <p:nvPr/>
        </p:nvPicPr>
        <p:blipFill>
          <a:blip r:embed="rId4"/>
          <a:stretch>
            <a:fillRect/>
          </a:stretch>
        </p:blipFill>
        <p:spPr>
          <a:xfrm>
            <a:off x="229743" y="1275593"/>
            <a:ext cx="8579035" cy="7105460"/>
          </a:xfrm>
          <a:prstGeom prst="rect">
            <a:avLst/>
          </a:prstGeom>
        </p:spPr>
      </p:pic>
      <p:pic>
        <p:nvPicPr>
          <p:cNvPr id="10" name="Picture 9">
            <a:extLst>
              <a:ext uri="{FF2B5EF4-FFF2-40B4-BE49-F238E27FC236}">
                <a16:creationId xmlns:a16="http://schemas.microsoft.com/office/drawing/2014/main" id="{E0E45A0D-387D-25EC-7039-191E90E53943}"/>
              </a:ext>
            </a:extLst>
          </p:cNvPr>
          <p:cNvPicPr>
            <a:picLocks noChangeAspect="1"/>
          </p:cNvPicPr>
          <p:nvPr/>
        </p:nvPicPr>
        <p:blipFill>
          <a:blip r:embed="rId5"/>
          <a:stretch>
            <a:fillRect/>
          </a:stretch>
        </p:blipFill>
        <p:spPr>
          <a:xfrm>
            <a:off x="8915399" y="1275592"/>
            <a:ext cx="9033417" cy="710545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19373" y="0"/>
            <a:ext cx="18288000" cy="10287000"/>
          </a:xfrm>
          <a:prstGeom prst="rect">
            <a:avLst/>
          </a:prstGeom>
        </p:spPr>
      </p:pic>
      <p:sp>
        <p:nvSpPr>
          <p:cNvPr id="4" name="TextBox 4"/>
          <p:cNvSpPr txBox="1"/>
          <p:nvPr/>
        </p:nvSpPr>
        <p:spPr>
          <a:xfrm>
            <a:off x="304800" y="228971"/>
            <a:ext cx="14211115" cy="485389"/>
          </a:xfrm>
          <a:prstGeom prst="rect">
            <a:avLst/>
          </a:prstGeom>
        </p:spPr>
        <p:txBody>
          <a:bodyPr lIns="0" tIns="0" rIns="0" bIns="0" rtlCol="0" anchor="t">
            <a:spAutoFit/>
          </a:bodyPr>
          <a:lstStyle/>
          <a:p>
            <a:pPr algn="ctr">
              <a:lnSpc>
                <a:spcPts val="3416"/>
              </a:lnSpc>
            </a:pPr>
            <a:r>
              <a:rPr lang="en-US" sz="4400" b="1" dirty="0">
                <a:solidFill>
                  <a:srgbClr val="FEFEFE"/>
                </a:solidFill>
                <a:latin typeface="Garamond" panose="02020404030301010803" pitchFamily="18" charset="0"/>
              </a:rPr>
              <a:t>IMPORTANT FEATURE SELECTION</a:t>
            </a:r>
          </a:p>
        </p:txBody>
      </p:sp>
      <p:pic>
        <p:nvPicPr>
          <p:cNvPr id="5" name="Picture 4">
            <a:extLst>
              <a:ext uri="{FF2B5EF4-FFF2-40B4-BE49-F238E27FC236}">
                <a16:creationId xmlns:a16="http://schemas.microsoft.com/office/drawing/2014/main" id="{BCE2F6EF-7597-41F7-5F44-FB4D7F31F280}"/>
              </a:ext>
            </a:extLst>
          </p:cNvPr>
          <p:cNvPicPr>
            <a:picLocks noChangeAspect="1"/>
          </p:cNvPicPr>
          <p:nvPr/>
        </p:nvPicPr>
        <p:blipFill>
          <a:blip r:embed="rId3"/>
          <a:stretch>
            <a:fillRect/>
          </a:stretch>
        </p:blipFill>
        <p:spPr>
          <a:xfrm>
            <a:off x="533400" y="1181100"/>
            <a:ext cx="17526000" cy="820006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0" y="-22602"/>
            <a:ext cx="18288000" cy="10287000"/>
          </a:xfrm>
          <a:prstGeom prst="rect">
            <a:avLst/>
          </a:prstGeom>
        </p:spPr>
      </p:pic>
      <p:sp>
        <p:nvSpPr>
          <p:cNvPr id="4" name="TextBox 4"/>
          <p:cNvSpPr txBox="1"/>
          <p:nvPr/>
        </p:nvSpPr>
        <p:spPr>
          <a:xfrm>
            <a:off x="304800" y="228971"/>
            <a:ext cx="14211115" cy="553998"/>
          </a:xfrm>
          <a:prstGeom prst="rect">
            <a:avLst/>
          </a:prstGeom>
        </p:spPr>
        <p:txBody>
          <a:bodyPr lIns="0" tIns="0" rIns="0" bIns="0" rtlCol="0" anchor="t">
            <a:spAutoFit/>
          </a:bodyPr>
          <a:lstStyle/>
          <a:p>
            <a:pPr algn="just" rtl="0"/>
            <a:r>
              <a:rPr lang="en-US" sz="3600" b="1" i="0" dirty="0">
                <a:solidFill>
                  <a:schemeClr val="bg1"/>
                </a:solidFill>
                <a:effectLst/>
                <a:latin typeface="Garamond" panose="02020404030301010803" pitchFamily="18" charset="0"/>
              </a:rPr>
              <a:t>OBSERVATIONS/FINDINGS</a:t>
            </a:r>
          </a:p>
        </p:txBody>
      </p:sp>
      <p:sp>
        <p:nvSpPr>
          <p:cNvPr id="6" name="TextBox 5">
            <a:extLst>
              <a:ext uri="{FF2B5EF4-FFF2-40B4-BE49-F238E27FC236}">
                <a16:creationId xmlns:a16="http://schemas.microsoft.com/office/drawing/2014/main" id="{2A7F8CD4-6F5D-F980-FED4-A962820D119C}"/>
              </a:ext>
            </a:extLst>
          </p:cNvPr>
          <p:cNvSpPr txBox="1"/>
          <p:nvPr/>
        </p:nvSpPr>
        <p:spPr>
          <a:xfrm>
            <a:off x="152400" y="1181100"/>
            <a:ext cx="17602200" cy="6186309"/>
          </a:xfrm>
          <a:prstGeom prst="rect">
            <a:avLst/>
          </a:prstGeom>
          <a:noFill/>
        </p:spPr>
        <p:txBody>
          <a:bodyPr wrap="square" rtlCol="0">
            <a:spAutoFit/>
          </a:bodyPr>
          <a:lstStyle/>
          <a:p>
            <a:pPr lvl="1" algn="just"/>
            <a:r>
              <a:rPr lang="en-US" sz="3600" b="1" i="0" dirty="0">
                <a:solidFill>
                  <a:schemeClr val="bg1"/>
                </a:solidFill>
                <a:effectLst/>
                <a:latin typeface="Garamond" panose="02020404030301010803" pitchFamily="18" charset="0"/>
              </a:rPr>
              <a:t>Model Performance:</a:t>
            </a:r>
            <a:endParaRPr lang="en-US" sz="3600" b="0" i="0" dirty="0">
              <a:solidFill>
                <a:schemeClr val="bg1"/>
              </a:solidFill>
              <a:effectLst/>
              <a:latin typeface="Garamond" panose="02020404030301010803" pitchFamily="18" charset="0"/>
            </a:endParaRPr>
          </a:p>
          <a:p>
            <a:pPr marL="1657350" lvl="3" indent="-285750" algn="just">
              <a:buFont typeface="Arial" panose="020B0604020202020204" pitchFamily="34" charset="0"/>
              <a:buChar char="•"/>
            </a:pPr>
            <a:r>
              <a:rPr lang="en-US" sz="3600" b="0" i="0" dirty="0">
                <a:solidFill>
                  <a:schemeClr val="bg1"/>
                </a:solidFill>
                <a:effectLst/>
                <a:latin typeface="Garamond" panose="02020404030301010803" pitchFamily="18" charset="0"/>
              </a:rPr>
              <a:t>The models, especially Gradient Boosting, show good performance with an accuracy of 96.07% and recall of 82.2%. Decision Tree's tuning improved accuracy but reduced recall.</a:t>
            </a:r>
          </a:p>
          <a:p>
            <a:pPr marL="1200150" lvl="2" indent="-285750" algn="just">
              <a:buFont typeface="Arial" panose="020B0604020202020204" pitchFamily="34" charset="0"/>
              <a:buChar char="•"/>
            </a:pPr>
            <a:endParaRPr lang="en-US" sz="3600" b="0" i="0" dirty="0">
              <a:solidFill>
                <a:schemeClr val="bg1"/>
              </a:solidFill>
              <a:effectLst/>
              <a:latin typeface="Garamond" panose="02020404030301010803" pitchFamily="18" charset="0"/>
            </a:endParaRPr>
          </a:p>
          <a:p>
            <a:pPr lvl="1" algn="just"/>
            <a:r>
              <a:rPr lang="en-US" sz="3600" b="1" i="0" dirty="0">
                <a:solidFill>
                  <a:schemeClr val="bg1"/>
                </a:solidFill>
                <a:effectLst/>
                <a:latin typeface="Garamond" panose="02020404030301010803" pitchFamily="18" charset="0"/>
              </a:rPr>
              <a:t>Key Features:</a:t>
            </a:r>
            <a:endParaRPr lang="en-US" sz="3600" b="0" i="0" dirty="0">
              <a:solidFill>
                <a:schemeClr val="bg1"/>
              </a:solidFill>
              <a:effectLst/>
              <a:latin typeface="Garamond" panose="02020404030301010803" pitchFamily="18" charset="0"/>
            </a:endParaRPr>
          </a:p>
          <a:p>
            <a:pPr marL="1200150" lvl="2" indent="-285750" algn="just">
              <a:buFont typeface="Arial" panose="020B0604020202020204" pitchFamily="34" charset="0"/>
              <a:buChar char="•"/>
            </a:pPr>
            <a:r>
              <a:rPr lang="en-US" sz="3600" b="0" i="0" dirty="0">
                <a:solidFill>
                  <a:schemeClr val="bg1"/>
                </a:solidFill>
                <a:effectLst/>
                <a:latin typeface="Garamond" panose="02020404030301010803" pitchFamily="18" charset="0"/>
              </a:rPr>
              <a:t>'</a:t>
            </a:r>
            <a:r>
              <a:rPr lang="en-US" sz="3600" b="0" i="0" dirty="0" err="1">
                <a:solidFill>
                  <a:schemeClr val="bg1"/>
                </a:solidFill>
                <a:effectLst/>
                <a:latin typeface="Garamond" panose="02020404030301010803" pitchFamily="18" charset="0"/>
              </a:rPr>
              <a:t>International_plan’,voicemail</a:t>
            </a:r>
            <a:r>
              <a:rPr lang="en-US" sz="3600" b="0" i="0" dirty="0">
                <a:solidFill>
                  <a:schemeClr val="bg1"/>
                </a:solidFill>
                <a:effectLst/>
                <a:latin typeface="Garamond" panose="02020404030301010803" pitchFamily="18" charset="0"/>
              </a:rPr>
              <a:t> plan, '</a:t>
            </a:r>
            <a:r>
              <a:rPr lang="en-US" sz="3600" b="0" i="0" dirty="0" err="1">
                <a:solidFill>
                  <a:schemeClr val="bg1"/>
                </a:solidFill>
                <a:effectLst/>
                <a:latin typeface="Garamond" panose="02020404030301010803" pitchFamily="18" charset="0"/>
              </a:rPr>
              <a:t>total_charge</a:t>
            </a:r>
            <a:r>
              <a:rPr lang="en-US" sz="3600" b="0" i="0" dirty="0">
                <a:solidFill>
                  <a:schemeClr val="bg1"/>
                </a:solidFill>
                <a:effectLst/>
                <a:latin typeface="Garamond" panose="02020404030301010803" pitchFamily="18" charset="0"/>
              </a:rPr>
              <a:t>', and '</a:t>
            </a:r>
            <a:r>
              <a:rPr lang="en-US" sz="3600" b="0" i="0" dirty="0" err="1">
                <a:solidFill>
                  <a:schemeClr val="bg1"/>
                </a:solidFill>
                <a:effectLst/>
                <a:latin typeface="Garamond" panose="02020404030301010803" pitchFamily="18" charset="0"/>
              </a:rPr>
              <a:t>customer_service_calls</a:t>
            </a:r>
            <a:r>
              <a:rPr lang="en-US" sz="3600" b="0" i="0" dirty="0">
                <a:solidFill>
                  <a:schemeClr val="bg1"/>
                </a:solidFill>
                <a:effectLst/>
                <a:latin typeface="Garamond" panose="02020404030301010803" pitchFamily="18" charset="0"/>
              </a:rPr>
              <a:t>' are the top features influencing churn prediction. This suggests that customers with an international plan, those who have a high total charge, and those who have made more customer service calls are more likely to churn</a:t>
            </a:r>
          </a:p>
          <a:p>
            <a:pPr lvl="2"/>
            <a:endParaRPr lang="en-US" sz="3600" b="0" i="0" dirty="0">
              <a:solidFill>
                <a:schemeClr val="bg1"/>
              </a:solidFill>
              <a:effectLst/>
              <a:latin typeface="Garamond" panose="02020404030301010803" pitchFamily="18" charset="0"/>
            </a:endParaRPr>
          </a:p>
        </p:txBody>
      </p:sp>
    </p:spTree>
    <p:extLst>
      <p:ext uri="{BB962C8B-B14F-4D97-AF65-F5344CB8AC3E}">
        <p14:creationId xmlns:p14="http://schemas.microsoft.com/office/powerpoint/2010/main" val="1103242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15498" y="0"/>
            <a:ext cx="18288000" cy="10287000"/>
          </a:xfrm>
          <a:prstGeom prst="rect">
            <a:avLst/>
          </a:prstGeom>
        </p:spPr>
      </p:pic>
      <p:sp>
        <p:nvSpPr>
          <p:cNvPr id="4" name="TextBox 4"/>
          <p:cNvSpPr txBox="1"/>
          <p:nvPr/>
        </p:nvSpPr>
        <p:spPr>
          <a:xfrm>
            <a:off x="304800" y="228971"/>
            <a:ext cx="14211115" cy="615553"/>
          </a:xfrm>
          <a:prstGeom prst="rect">
            <a:avLst/>
          </a:prstGeom>
        </p:spPr>
        <p:txBody>
          <a:bodyPr lIns="0" tIns="0" rIns="0" bIns="0" rtlCol="0" anchor="t">
            <a:spAutoFit/>
          </a:bodyPr>
          <a:lstStyle/>
          <a:p>
            <a:pPr algn="just"/>
            <a:r>
              <a:rPr lang="en-US" sz="4000" b="1" i="0" dirty="0">
                <a:solidFill>
                  <a:schemeClr val="bg1"/>
                </a:solidFill>
                <a:effectLst/>
                <a:latin typeface="Garamond" panose="02020404030301010803" pitchFamily="18" charset="0"/>
              </a:rPr>
              <a:t>RECOMMENDATIONS</a:t>
            </a:r>
          </a:p>
        </p:txBody>
      </p:sp>
      <p:sp>
        <p:nvSpPr>
          <p:cNvPr id="6" name="TextBox 5">
            <a:extLst>
              <a:ext uri="{FF2B5EF4-FFF2-40B4-BE49-F238E27FC236}">
                <a16:creationId xmlns:a16="http://schemas.microsoft.com/office/drawing/2014/main" id="{2A7F8CD4-6F5D-F980-FED4-A962820D119C}"/>
              </a:ext>
            </a:extLst>
          </p:cNvPr>
          <p:cNvSpPr txBox="1"/>
          <p:nvPr/>
        </p:nvSpPr>
        <p:spPr>
          <a:xfrm>
            <a:off x="228600" y="1065100"/>
            <a:ext cx="17830800" cy="5693866"/>
          </a:xfrm>
          <a:prstGeom prst="rect">
            <a:avLst/>
          </a:prstGeom>
          <a:noFill/>
        </p:spPr>
        <p:txBody>
          <a:bodyPr wrap="square" rtlCol="0">
            <a:spAutoFit/>
          </a:bodyPr>
          <a:lstStyle/>
          <a:p>
            <a:pPr algn="just">
              <a:lnSpc>
                <a:spcPct val="150000"/>
              </a:lnSpc>
            </a:pPr>
            <a:r>
              <a:rPr lang="en-US" sz="4000" b="0" i="0" dirty="0">
                <a:solidFill>
                  <a:schemeClr val="bg1"/>
                </a:solidFill>
                <a:effectLst/>
                <a:latin typeface="Garamond" panose="02020404030301010803" pitchFamily="18" charset="0"/>
              </a:rPr>
              <a:t>Based on our findings, we recommend the following:</a:t>
            </a:r>
          </a:p>
          <a:p>
            <a:pPr marL="1200150" lvl="1" indent="-742950" algn="just">
              <a:lnSpc>
                <a:spcPct val="150000"/>
              </a:lnSpc>
              <a:buFont typeface="Arial" panose="020B0604020202020204" pitchFamily="34" charset="0"/>
              <a:buChar char="•"/>
            </a:pPr>
            <a:r>
              <a:rPr lang="en-US" sz="4000" b="1" i="0" dirty="0">
                <a:solidFill>
                  <a:schemeClr val="bg1"/>
                </a:solidFill>
                <a:effectLst/>
                <a:latin typeface="Garamond" panose="02020404030301010803" pitchFamily="18" charset="0"/>
              </a:rPr>
              <a:t>Review Voice Mail Plan</a:t>
            </a:r>
          </a:p>
          <a:p>
            <a:pPr marL="1200150" lvl="1" indent="-742950" algn="just">
              <a:lnSpc>
                <a:spcPct val="150000"/>
              </a:lnSpc>
              <a:buFont typeface="Arial" panose="020B0604020202020204" pitchFamily="34" charset="0"/>
              <a:buChar char="•"/>
            </a:pPr>
            <a:r>
              <a:rPr lang="en-US" sz="4000" b="1" i="0" dirty="0">
                <a:solidFill>
                  <a:schemeClr val="bg1"/>
                </a:solidFill>
                <a:effectLst/>
                <a:latin typeface="Garamond" panose="02020404030301010803" pitchFamily="18" charset="0"/>
              </a:rPr>
              <a:t>Review International Plan: </a:t>
            </a:r>
          </a:p>
          <a:p>
            <a:pPr marL="1200150" lvl="1" indent="-742950" algn="just">
              <a:lnSpc>
                <a:spcPct val="150000"/>
              </a:lnSpc>
              <a:buFont typeface="Arial" panose="020B0604020202020204" pitchFamily="34" charset="0"/>
              <a:buChar char="•"/>
            </a:pPr>
            <a:r>
              <a:rPr lang="en-US" sz="4000" b="1" i="0" dirty="0">
                <a:solidFill>
                  <a:schemeClr val="bg1"/>
                </a:solidFill>
                <a:effectLst/>
                <a:latin typeface="Garamond" panose="02020404030301010803" pitchFamily="18" charset="0"/>
              </a:rPr>
              <a:t>Improve Customer Service: </a:t>
            </a:r>
          </a:p>
          <a:p>
            <a:pPr marL="1200150" lvl="1" indent="-742950" algn="just">
              <a:lnSpc>
                <a:spcPct val="150000"/>
              </a:lnSpc>
              <a:buFont typeface="Arial" panose="020B0604020202020204" pitchFamily="34" charset="0"/>
              <a:buChar char="•"/>
            </a:pPr>
            <a:r>
              <a:rPr lang="en-US" sz="4000" b="1" i="0" dirty="0">
                <a:solidFill>
                  <a:schemeClr val="bg1"/>
                </a:solidFill>
                <a:effectLst/>
                <a:latin typeface="Garamond" panose="02020404030301010803" pitchFamily="18" charset="0"/>
              </a:rPr>
              <a:t>Analyze Pricing Structure:</a:t>
            </a:r>
            <a:r>
              <a:rPr lang="en-US" sz="4000" b="0" i="0" dirty="0">
                <a:solidFill>
                  <a:schemeClr val="bg1"/>
                </a:solidFill>
                <a:effectLst/>
                <a:latin typeface="Garamond" panose="02020404030301010803" pitchFamily="18" charset="0"/>
              </a:rPr>
              <a:t> </a:t>
            </a:r>
          </a:p>
          <a:p>
            <a:pPr lvl="3" algn="just"/>
            <a:endParaRPr lang="en-US" sz="4000" b="0" i="0" dirty="0">
              <a:solidFill>
                <a:schemeClr val="bg1"/>
              </a:solidFill>
              <a:effectLst/>
              <a:latin typeface="Garamond" panose="02020404030301010803" pitchFamily="18" charset="0"/>
            </a:endParaRPr>
          </a:p>
          <a:p>
            <a:pPr marL="1200150" lvl="2" indent="-285750">
              <a:buFont typeface="Arial" panose="020B0604020202020204" pitchFamily="34" charset="0"/>
              <a:buChar char="•"/>
            </a:pPr>
            <a:endParaRPr lang="en-US" sz="2400" b="0" i="0" dirty="0">
              <a:solidFill>
                <a:schemeClr val="bg1"/>
              </a:solidFill>
              <a:effectLst/>
              <a:latin typeface="Bahnschrift SemiLight" panose="020B0502040204020203" pitchFamily="34" charset="0"/>
            </a:endParaRPr>
          </a:p>
        </p:txBody>
      </p:sp>
    </p:spTree>
    <p:extLst>
      <p:ext uri="{BB962C8B-B14F-4D97-AF65-F5344CB8AC3E}">
        <p14:creationId xmlns:p14="http://schemas.microsoft.com/office/powerpoint/2010/main" val="3132531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86" b="7786"/>
          <a:stretch>
            <a:fillRect/>
          </a:stretch>
        </p:blipFill>
        <p:spPr>
          <a:xfrm>
            <a:off x="0" y="-100434"/>
            <a:ext cx="18288000" cy="10287000"/>
          </a:xfrm>
          <a:prstGeom prst="rect">
            <a:avLst/>
          </a:prstGeom>
        </p:spPr>
      </p:pic>
      <p:sp>
        <p:nvSpPr>
          <p:cNvPr id="4" name="TextBox 4"/>
          <p:cNvSpPr txBox="1"/>
          <p:nvPr/>
        </p:nvSpPr>
        <p:spPr>
          <a:xfrm>
            <a:off x="304800" y="228971"/>
            <a:ext cx="14211115" cy="615553"/>
          </a:xfrm>
          <a:prstGeom prst="rect">
            <a:avLst/>
          </a:prstGeom>
        </p:spPr>
        <p:txBody>
          <a:bodyPr lIns="0" tIns="0" rIns="0" bIns="0" rtlCol="0" anchor="t">
            <a:spAutoFit/>
          </a:bodyPr>
          <a:lstStyle/>
          <a:p>
            <a:pPr algn="l"/>
            <a:r>
              <a:rPr lang="en-US" sz="4000" b="1" i="0" dirty="0">
                <a:solidFill>
                  <a:schemeClr val="bg1"/>
                </a:solidFill>
                <a:effectLst/>
                <a:latin typeface="Garamond" panose="02020404030301010803" pitchFamily="18" charset="0"/>
              </a:rPr>
              <a:t>FUTURE WORK:</a:t>
            </a:r>
          </a:p>
        </p:txBody>
      </p:sp>
      <p:sp>
        <p:nvSpPr>
          <p:cNvPr id="6" name="TextBox 5">
            <a:extLst>
              <a:ext uri="{FF2B5EF4-FFF2-40B4-BE49-F238E27FC236}">
                <a16:creationId xmlns:a16="http://schemas.microsoft.com/office/drawing/2014/main" id="{2A7F8CD4-6F5D-F980-FED4-A962820D119C}"/>
              </a:ext>
            </a:extLst>
          </p:cNvPr>
          <p:cNvSpPr txBox="1"/>
          <p:nvPr/>
        </p:nvSpPr>
        <p:spPr>
          <a:xfrm>
            <a:off x="304800" y="1257300"/>
            <a:ext cx="17678400" cy="7663636"/>
          </a:xfrm>
          <a:prstGeom prst="rect">
            <a:avLst/>
          </a:prstGeom>
          <a:noFill/>
        </p:spPr>
        <p:txBody>
          <a:bodyPr wrap="square" rtlCol="0">
            <a:spAutoFit/>
          </a:bodyPr>
          <a:lstStyle/>
          <a:p>
            <a:pPr algn="just"/>
            <a:r>
              <a:rPr lang="en-US" sz="3600" b="1" i="0" dirty="0">
                <a:solidFill>
                  <a:schemeClr val="bg1"/>
                </a:solidFill>
                <a:effectLst/>
                <a:latin typeface="Garamond" panose="02020404030301010803" pitchFamily="18" charset="0"/>
              </a:rPr>
              <a:t>Deep Dive into Churn Reasons:</a:t>
            </a:r>
          </a:p>
          <a:p>
            <a:pPr marL="800100" lvl="1" indent="-342900" algn="just">
              <a:buFont typeface="Arial" panose="020B0604020202020204" pitchFamily="34" charset="0"/>
              <a:buChar char="•"/>
            </a:pPr>
            <a:r>
              <a:rPr lang="en-US" sz="3600" b="0" i="0" dirty="0">
                <a:solidFill>
                  <a:schemeClr val="bg1"/>
                </a:solidFill>
                <a:effectLst/>
                <a:latin typeface="Garamond" panose="02020404030301010803" pitchFamily="18" charset="0"/>
              </a:rPr>
              <a:t> A more in-depth analysis of the reasons behind churn could be beneficial. This could involve surveys or interviews with customers who have churned to understand their reasons for leaving.</a:t>
            </a:r>
          </a:p>
          <a:p>
            <a:pPr marL="800100" lvl="1" indent="-342900" algn="just">
              <a:buFont typeface="Arial" panose="020B0604020202020204" pitchFamily="34" charset="0"/>
              <a:buChar char="•"/>
            </a:pPr>
            <a:endParaRPr lang="en-US" sz="3600" b="0" i="0" dirty="0">
              <a:solidFill>
                <a:schemeClr val="bg1"/>
              </a:solidFill>
              <a:effectLst/>
              <a:latin typeface="Garamond" panose="02020404030301010803" pitchFamily="18" charset="0"/>
            </a:endParaRPr>
          </a:p>
          <a:p>
            <a:pPr algn="just"/>
            <a:r>
              <a:rPr lang="en-US" sz="3600" b="1" i="0" dirty="0">
                <a:solidFill>
                  <a:schemeClr val="bg1"/>
                </a:solidFill>
                <a:effectLst/>
                <a:latin typeface="Garamond" panose="02020404030301010803" pitchFamily="18" charset="0"/>
              </a:rPr>
              <a:t>Predicting Churn Well in Advance:</a:t>
            </a:r>
          </a:p>
          <a:p>
            <a:pPr marL="800100" lvl="1" indent="-342900" algn="just">
              <a:buFont typeface="Arial" panose="020B0604020202020204" pitchFamily="34" charset="0"/>
              <a:buChar char="•"/>
            </a:pPr>
            <a:r>
              <a:rPr lang="en-US" sz="3600" b="0" i="0" dirty="0">
                <a:solidFill>
                  <a:schemeClr val="bg1"/>
                </a:solidFill>
                <a:effectLst/>
                <a:latin typeface="Garamond" panose="02020404030301010803" pitchFamily="18" charset="0"/>
              </a:rPr>
              <a:t> It could be beneficial to not only predict which customers will churn but also when they will churn. This could allow Syriatel to intervene with retention strategies before it's too late.</a:t>
            </a:r>
          </a:p>
          <a:p>
            <a:pPr marL="800100" lvl="1" indent="-342900" algn="just">
              <a:buFont typeface="Arial" panose="020B0604020202020204" pitchFamily="34" charset="0"/>
              <a:buChar char="•"/>
            </a:pPr>
            <a:endParaRPr lang="en-US" sz="3600" b="0" i="0" dirty="0">
              <a:solidFill>
                <a:schemeClr val="bg1"/>
              </a:solidFill>
              <a:effectLst/>
              <a:latin typeface="Garamond" panose="02020404030301010803" pitchFamily="18" charset="0"/>
            </a:endParaRPr>
          </a:p>
          <a:p>
            <a:pPr algn="just"/>
            <a:r>
              <a:rPr lang="en-US" sz="3600" b="1" i="0" dirty="0">
                <a:solidFill>
                  <a:schemeClr val="bg1"/>
                </a:solidFill>
                <a:effectLst/>
                <a:latin typeface="Garamond" panose="02020404030301010803" pitchFamily="18" charset="0"/>
              </a:rPr>
              <a:t>Retention Strategy Implementation &amp; Evaluation:</a:t>
            </a:r>
            <a:r>
              <a:rPr lang="en-US" sz="3600" b="0" i="0" dirty="0">
                <a:solidFill>
                  <a:schemeClr val="bg1"/>
                </a:solidFill>
                <a:effectLst/>
                <a:latin typeface="Garamond" panose="02020404030301010803" pitchFamily="18" charset="0"/>
              </a:rPr>
              <a:t> </a:t>
            </a:r>
          </a:p>
          <a:p>
            <a:pPr marL="800100" lvl="1" indent="-342900" algn="just">
              <a:buFont typeface="Arial" panose="020B0604020202020204" pitchFamily="34" charset="0"/>
              <a:buChar char="•"/>
            </a:pPr>
            <a:r>
              <a:rPr lang="en-US" sz="3600" b="0" i="0" dirty="0">
                <a:solidFill>
                  <a:schemeClr val="bg1"/>
                </a:solidFill>
                <a:effectLst/>
                <a:latin typeface="Garamond" panose="02020404030301010803" pitchFamily="18" charset="0"/>
              </a:rPr>
              <a:t>After identifying customers who are likely to churn, the next step would be to implement retention strategies and then evaluate their effectiveness. This could involve A/B testing or other methods to measure the impact of these strategies on customer retention.</a:t>
            </a:r>
          </a:p>
          <a:p>
            <a:pPr marL="1200150" lvl="2" indent="-285750">
              <a:buFont typeface="Arial" panose="020B0604020202020204" pitchFamily="34" charset="0"/>
              <a:buChar char="•"/>
            </a:pPr>
            <a:endParaRPr lang="en-US" sz="2400" b="0" i="0" dirty="0">
              <a:solidFill>
                <a:schemeClr val="bg1"/>
              </a:solidFill>
              <a:effectLst/>
              <a:latin typeface="Bahnschrift SemiLight" panose="020B0502040204020203" pitchFamily="34" charset="0"/>
            </a:endParaRPr>
          </a:p>
        </p:txBody>
      </p:sp>
    </p:spTree>
    <p:extLst>
      <p:ext uri="{BB962C8B-B14F-4D97-AF65-F5344CB8AC3E}">
        <p14:creationId xmlns:p14="http://schemas.microsoft.com/office/powerpoint/2010/main" val="4033725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706" b="7706"/>
          <a:stretch>
            <a:fillRect/>
          </a:stretch>
        </p:blipFill>
        <p:spPr>
          <a:xfrm>
            <a:off x="0" y="0"/>
            <a:ext cx="18288000" cy="10287000"/>
          </a:xfrm>
          <a:prstGeom prst="rect">
            <a:avLst/>
          </a:prstGeom>
        </p:spPr>
      </p:pic>
      <p:sp>
        <p:nvSpPr>
          <p:cNvPr id="3" name="Freeform 3"/>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923308" y="-1307292"/>
            <a:ext cx="4671984" cy="4671984"/>
          </a:xfrm>
          <a:custGeom>
            <a:avLst/>
            <a:gdLst/>
            <a:ahLst/>
            <a:cxnLst/>
            <a:rect l="l" t="t" r="r" b="b"/>
            <a:pathLst>
              <a:path w="4671984" h="4671984">
                <a:moveTo>
                  <a:pt x="0" y="0"/>
                </a:moveTo>
                <a:lnTo>
                  <a:pt x="4671984" y="0"/>
                </a:lnTo>
                <a:lnTo>
                  <a:pt x="4671984" y="4671984"/>
                </a:lnTo>
                <a:lnTo>
                  <a:pt x="0" y="46719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526091" y="3751666"/>
            <a:ext cx="13235817" cy="2067224"/>
          </a:xfrm>
          <a:prstGeom prst="rect">
            <a:avLst/>
          </a:prstGeom>
        </p:spPr>
        <p:txBody>
          <a:bodyPr lIns="0" tIns="0" rIns="0" bIns="0" rtlCol="0" anchor="t">
            <a:spAutoFit/>
          </a:bodyPr>
          <a:lstStyle/>
          <a:p>
            <a:pPr algn="ctr">
              <a:lnSpc>
                <a:spcPts val="15976"/>
              </a:lnSpc>
              <a:spcBef>
                <a:spcPct val="0"/>
              </a:spcBef>
            </a:pPr>
            <a:r>
              <a:rPr lang="en-US" sz="11411" dirty="0">
                <a:solidFill>
                  <a:srgbClr val="FFFFFF"/>
                </a:solidFill>
                <a:latin typeface="Poppins Ultra-Bold"/>
              </a:rPr>
              <a:t>Thank You</a:t>
            </a:r>
          </a:p>
        </p:txBody>
      </p:sp>
      <p:sp>
        <p:nvSpPr>
          <p:cNvPr id="6" name="Freeform 6"/>
          <p:cNvSpPr/>
          <p:nvPr/>
        </p:nvSpPr>
        <p:spPr>
          <a:xfrm>
            <a:off x="-727815" y="6946146"/>
            <a:ext cx="4671984" cy="4671984"/>
          </a:xfrm>
          <a:custGeom>
            <a:avLst/>
            <a:gdLst/>
            <a:ahLst/>
            <a:cxnLst/>
            <a:rect l="l" t="t" r="r" b="b"/>
            <a:pathLst>
              <a:path w="4671984" h="4671984">
                <a:moveTo>
                  <a:pt x="0" y="0"/>
                </a:moveTo>
                <a:lnTo>
                  <a:pt x="4671984" y="0"/>
                </a:lnTo>
                <a:lnTo>
                  <a:pt x="4671984" y="4671984"/>
                </a:lnTo>
                <a:lnTo>
                  <a:pt x="0" y="46719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Freeform 7"/>
          <p:cNvSpPr/>
          <p:nvPr/>
        </p:nvSpPr>
        <p:spPr>
          <a:xfrm>
            <a:off x="12856594" y="1028700"/>
            <a:ext cx="1391836" cy="1391836"/>
          </a:xfrm>
          <a:custGeom>
            <a:avLst/>
            <a:gdLst/>
            <a:ahLst/>
            <a:cxnLst/>
            <a:rect l="l" t="t" r="r" b="b"/>
            <a:pathLst>
              <a:path w="1391836" h="1391836">
                <a:moveTo>
                  <a:pt x="0" y="0"/>
                </a:moveTo>
                <a:lnTo>
                  <a:pt x="1391836" y="0"/>
                </a:lnTo>
                <a:lnTo>
                  <a:pt x="1391836" y="1391836"/>
                </a:lnTo>
                <a:lnTo>
                  <a:pt x="0" y="13918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5465163" y="3776299"/>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4039570" y="7866464"/>
            <a:ext cx="1391836" cy="1391836"/>
          </a:xfrm>
          <a:custGeom>
            <a:avLst/>
            <a:gdLst/>
            <a:ahLst/>
            <a:cxnLst/>
            <a:rect l="l" t="t" r="r" b="b"/>
            <a:pathLst>
              <a:path w="1391836" h="1391836">
                <a:moveTo>
                  <a:pt x="0" y="0"/>
                </a:moveTo>
                <a:lnTo>
                  <a:pt x="1391836" y="0"/>
                </a:lnTo>
                <a:lnTo>
                  <a:pt x="1391836" y="1391836"/>
                </a:lnTo>
                <a:lnTo>
                  <a:pt x="0" y="139183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a:off x="2229345" y="5917209"/>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76766" y="179312"/>
            <a:ext cx="1752034" cy="1687588"/>
          </a:xfrm>
          <a:custGeom>
            <a:avLst/>
            <a:gdLst/>
            <a:ahLst/>
            <a:cxnLst/>
            <a:rect l="l" t="t" r="r" b="b"/>
            <a:pathLst>
              <a:path w="951933" h="951933">
                <a:moveTo>
                  <a:pt x="0" y="0"/>
                </a:moveTo>
                <a:lnTo>
                  <a:pt x="951934" y="0"/>
                </a:lnTo>
                <a:lnTo>
                  <a:pt x="951934"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4191000" y="995051"/>
            <a:ext cx="9906000" cy="859210"/>
          </a:xfrm>
          <a:prstGeom prst="rect">
            <a:avLst/>
          </a:prstGeom>
        </p:spPr>
        <p:txBody>
          <a:bodyPr wrap="square" lIns="0" tIns="0" rIns="0" bIns="0" rtlCol="0" anchor="t">
            <a:spAutoFit/>
          </a:bodyPr>
          <a:lstStyle/>
          <a:p>
            <a:pPr>
              <a:lnSpc>
                <a:spcPts val="6720"/>
              </a:lnSpc>
            </a:pPr>
            <a:r>
              <a:rPr lang="en-US" sz="5600" b="1" dirty="0">
                <a:solidFill>
                  <a:srgbClr val="171616"/>
                </a:solidFill>
                <a:latin typeface="Garamond" panose="02020404030301010803" pitchFamily="18" charset="0"/>
              </a:rPr>
              <a:t>BUSINESS PROBLEM</a:t>
            </a:r>
          </a:p>
        </p:txBody>
      </p:sp>
      <p:sp>
        <p:nvSpPr>
          <p:cNvPr id="8" name="TextBox 8"/>
          <p:cNvSpPr txBox="1"/>
          <p:nvPr/>
        </p:nvSpPr>
        <p:spPr>
          <a:xfrm>
            <a:off x="685800" y="2424272"/>
            <a:ext cx="17145000" cy="3238322"/>
          </a:xfrm>
          <a:prstGeom prst="rect">
            <a:avLst/>
          </a:prstGeom>
        </p:spPr>
        <p:txBody>
          <a:bodyPr wrap="square" lIns="0" tIns="0" rIns="0" bIns="0" rtlCol="0" anchor="t">
            <a:spAutoFit/>
          </a:bodyPr>
          <a:lstStyle/>
          <a:p>
            <a:pPr algn="just">
              <a:lnSpc>
                <a:spcPct val="150000"/>
              </a:lnSpc>
            </a:pPr>
            <a:r>
              <a:rPr lang="en-US" sz="4000" b="0" i="0" dirty="0">
                <a:solidFill>
                  <a:srgbClr val="374151"/>
                </a:solidFill>
                <a:effectLst/>
                <a:latin typeface="Garamond" panose="02020404030301010803" pitchFamily="18" charset="0"/>
              </a:rPr>
              <a:t>Customer churn poses a significant threat to SyriaTel and the telecommunications industry at large. The loss of customers not only leads to immediate revenue reduction but also incurs additional costs associated with acquiring new customers. </a:t>
            </a:r>
          </a:p>
          <a:p>
            <a:pPr algn="just">
              <a:lnSpc>
                <a:spcPts val="4100"/>
              </a:lnSpc>
            </a:pPr>
            <a:endParaRPr lang="en-US" sz="2800" dirty="0">
              <a:solidFill>
                <a:srgbClr val="374151"/>
              </a:solidFill>
              <a:latin typeface="Bahnschrift SemiLight" panose="020B0502040204020203" pitchFamily="34" charset="0"/>
            </a:endParaRPr>
          </a:p>
        </p:txBody>
      </p:sp>
      <p:sp>
        <p:nvSpPr>
          <p:cNvPr id="9" name="Freeform 6">
            <a:extLst>
              <a:ext uri="{FF2B5EF4-FFF2-40B4-BE49-F238E27FC236}">
                <a16:creationId xmlns:a16="http://schemas.microsoft.com/office/drawing/2014/main" id="{55136BA0-5F0E-E37F-A07D-E92977D1589F}"/>
              </a:ext>
            </a:extLst>
          </p:cNvPr>
          <p:cNvSpPr/>
          <p:nvPr/>
        </p:nvSpPr>
        <p:spPr>
          <a:xfrm>
            <a:off x="15392400" y="6155583"/>
            <a:ext cx="5218851" cy="4512582"/>
          </a:xfrm>
          <a:custGeom>
            <a:avLst/>
            <a:gdLst/>
            <a:ahLst/>
            <a:cxnLst/>
            <a:rect l="l" t="t" r="r" b="b"/>
            <a:pathLst>
              <a:path w="951933" h="951933">
                <a:moveTo>
                  <a:pt x="0" y="0"/>
                </a:moveTo>
                <a:lnTo>
                  <a:pt x="951934" y="0"/>
                </a:lnTo>
                <a:lnTo>
                  <a:pt x="951934"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KE" dirty="0"/>
          </a:p>
        </p:txBody>
      </p:sp>
      <p:pic>
        <p:nvPicPr>
          <p:cNvPr id="4" name="Picture 3">
            <a:extLst>
              <a:ext uri="{FF2B5EF4-FFF2-40B4-BE49-F238E27FC236}">
                <a16:creationId xmlns:a16="http://schemas.microsoft.com/office/drawing/2014/main" id="{939CD16A-1157-44C0-AD08-B66A01A9195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27" y="6536748"/>
            <a:ext cx="5628896" cy="3750252"/>
          </a:xfrm>
          <a:prstGeom prst="rect">
            <a:avLst/>
          </a:prstGeom>
        </p:spPr>
      </p:pic>
      <p:pic>
        <p:nvPicPr>
          <p:cNvPr id="14" name="Picture 13">
            <a:extLst>
              <a:ext uri="{FF2B5EF4-FFF2-40B4-BE49-F238E27FC236}">
                <a16:creationId xmlns:a16="http://schemas.microsoft.com/office/drawing/2014/main" id="{97A3D8C2-4A8C-4123-8A96-2B45D12BA88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18766745">
            <a:off x="11965266" y="7800762"/>
            <a:ext cx="1834481" cy="1222223"/>
          </a:xfrm>
          <a:prstGeom prst="rect">
            <a:avLst/>
          </a:prstGeom>
        </p:spPr>
      </p:pic>
      <p:pic>
        <p:nvPicPr>
          <p:cNvPr id="16" name="Picture 15">
            <a:extLst>
              <a:ext uri="{FF2B5EF4-FFF2-40B4-BE49-F238E27FC236}">
                <a16:creationId xmlns:a16="http://schemas.microsoft.com/office/drawing/2014/main" id="{1C2C94E0-DAA6-49C5-9B0A-BEBBF9AA8A3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918454" y="-5636"/>
            <a:ext cx="3369546" cy="2244960"/>
          </a:xfrm>
          <a:prstGeom prst="rect">
            <a:avLst/>
          </a:prstGeom>
        </p:spPr>
      </p:pic>
    </p:spTree>
    <p:extLst>
      <p:ext uri="{BB962C8B-B14F-4D97-AF65-F5344CB8AC3E}">
        <p14:creationId xmlns:p14="http://schemas.microsoft.com/office/powerpoint/2010/main" val="804891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975176" y="2472594"/>
            <a:ext cx="1447374" cy="1447374"/>
          </a:xfrm>
          <a:custGeom>
            <a:avLst/>
            <a:gdLst/>
            <a:ahLst/>
            <a:cxnLst/>
            <a:rect l="l" t="t" r="r" b="b"/>
            <a:pathLst>
              <a:path w="1447374" h="1447374">
                <a:moveTo>
                  <a:pt x="0" y="0"/>
                </a:moveTo>
                <a:lnTo>
                  <a:pt x="1447374" y="0"/>
                </a:lnTo>
                <a:lnTo>
                  <a:pt x="1447374" y="1447375"/>
                </a:lnTo>
                <a:lnTo>
                  <a:pt x="0" y="14473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4216931" y="2526481"/>
            <a:ext cx="10172396" cy="1786258"/>
          </a:xfrm>
          <a:prstGeom prst="rect">
            <a:avLst/>
          </a:prstGeom>
        </p:spPr>
        <p:txBody>
          <a:bodyPr wrap="square" lIns="0" tIns="0" rIns="0" bIns="0" rtlCol="0" anchor="t">
            <a:spAutoFit/>
          </a:bodyPr>
          <a:lstStyle/>
          <a:p>
            <a:pPr>
              <a:lnSpc>
                <a:spcPts val="3698"/>
              </a:lnSpc>
            </a:pPr>
            <a:r>
              <a:rPr lang="en-US" sz="4000" i="0" dirty="0">
                <a:solidFill>
                  <a:srgbClr val="202124"/>
                </a:solidFill>
                <a:effectLst/>
                <a:latin typeface="Garamond" panose="02020404030301010803" pitchFamily="18" charset="0"/>
              </a:rPr>
              <a:t>Build a precise churn prediction model to reduce customer attrition effectively.</a:t>
            </a:r>
          </a:p>
          <a:p>
            <a:pPr algn="l"/>
            <a:br>
              <a:rPr lang="en-US" sz="2800" b="0" i="0" dirty="0">
                <a:solidFill>
                  <a:srgbClr val="374151"/>
                </a:solidFill>
                <a:effectLst/>
                <a:latin typeface="Söhne"/>
              </a:rPr>
            </a:br>
            <a:endParaRPr lang="en-US" sz="2641" dirty="0">
              <a:solidFill>
                <a:srgbClr val="171616"/>
              </a:solidFill>
              <a:latin typeface="Open Sans Bold"/>
            </a:endParaRPr>
          </a:p>
        </p:txBody>
      </p:sp>
      <p:sp>
        <p:nvSpPr>
          <p:cNvPr id="5" name="TextBox 5"/>
          <p:cNvSpPr txBox="1"/>
          <p:nvPr/>
        </p:nvSpPr>
        <p:spPr>
          <a:xfrm>
            <a:off x="2097216" y="2877939"/>
            <a:ext cx="1203294" cy="570010"/>
          </a:xfrm>
          <a:prstGeom prst="rect">
            <a:avLst/>
          </a:prstGeom>
        </p:spPr>
        <p:txBody>
          <a:bodyPr lIns="0" tIns="0" rIns="0" bIns="0" rtlCol="0" anchor="t">
            <a:spAutoFit/>
          </a:bodyPr>
          <a:lstStyle/>
          <a:p>
            <a:pPr algn="ctr">
              <a:lnSpc>
                <a:spcPts val="4672"/>
              </a:lnSpc>
              <a:spcBef>
                <a:spcPct val="0"/>
              </a:spcBef>
            </a:pPr>
            <a:r>
              <a:rPr lang="en-US" sz="3337" dirty="0">
                <a:solidFill>
                  <a:srgbClr val="FFFFFF"/>
                </a:solidFill>
                <a:latin typeface="Garamond" panose="02020404030301010803" pitchFamily="18" charset="0"/>
              </a:rPr>
              <a:t>01</a:t>
            </a:r>
          </a:p>
        </p:txBody>
      </p:sp>
      <p:sp>
        <p:nvSpPr>
          <p:cNvPr id="6" name="Freeform 6"/>
          <p:cNvSpPr/>
          <p:nvPr/>
        </p:nvSpPr>
        <p:spPr>
          <a:xfrm>
            <a:off x="1975176" y="6860932"/>
            <a:ext cx="1447374" cy="1447374"/>
          </a:xfrm>
          <a:custGeom>
            <a:avLst/>
            <a:gdLst/>
            <a:ahLst/>
            <a:cxnLst/>
            <a:rect l="l" t="t" r="r" b="b"/>
            <a:pathLst>
              <a:path w="1447374" h="1447374">
                <a:moveTo>
                  <a:pt x="0" y="0"/>
                </a:moveTo>
                <a:lnTo>
                  <a:pt x="1447374" y="0"/>
                </a:lnTo>
                <a:lnTo>
                  <a:pt x="1447374" y="1447375"/>
                </a:lnTo>
                <a:lnTo>
                  <a:pt x="0" y="14473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3683318" y="6944106"/>
            <a:ext cx="12263302" cy="1448795"/>
          </a:xfrm>
          <a:prstGeom prst="rect">
            <a:avLst/>
          </a:prstGeom>
        </p:spPr>
        <p:txBody>
          <a:bodyPr lIns="0" tIns="0" rIns="0" bIns="0" rtlCol="0" anchor="t">
            <a:spAutoFit/>
          </a:bodyPr>
          <a:lstStyle/>
          <a:p>
            <a:pPr>
              <a:lnSpc>
                <a:spcPts val="3696"/>
              </a:lnSpc>
            </a:pPr>
            <a:r>
              <a:rPr lang="en-US" sz="4000" dirty="0">
                <a:solidFill>
                  <a:srgbClr val="171616"/>
                </a:solidFill>
                <a:latin typeface="Garamond" panose="02020404030301010803" pitchFamily="18" charset="0"/>
              </a:rPr>
              <a:t>Optimize SyriaTel's retention strategies and resources to reduce customer churn, enhance loyalty, and boost profitability.</a:t>
            </a:r>
          </a:p>
        </p:txBody>
      </p:sp>
      <p:sp>
        <p:nvSpPr>
          <p:cNvPr id="8" name="TextBox 8"/>
          <p:cNvSpPr txBox="1"/>
          <p:nvPr/>
        </p:nvSpPr>
        <p:spPr>
          <a:xfrm>
            <a:off x="2097216" y="7266277"/>
            <a:ext cx="1203294" cy="570010"/>
          </a:xfrm>
          <a:prstGeom prst="rect">
            <a:avLst/>
          </a:prstGeom>
        </p:spPr>
        <p:txBody>
          <a:bodyPr lIns="0" tIns="0" rIns="0" bIns="0" rtlCol="0" anchor="t">
            <a:spAutoFit/>
          </a:bodyPr>
          <a:lstStyle/>
          <a:p>
            <a:pPr algn="ctr">
              <a:lnSpc>
                <a:spcPts val="4672"/>
              </a:lnSpc>
              <a:spcBef>
                <a:spcPct val="0"/>
              </a:spcBef>
            </a:pPr>
            <a:r>
              <a:rPr lang="en-US" sz="3337" dirty="0">
                <a:solidFill>
                  <a:srgbClr val="FFFFFF"/>
                </a:solidFill>
                <a:latin typeface="Garamond" panose="02020404030301010803" pitchFamily="18" charset="0"/>
              </a:rPr>
              <a:t>03</a:t>
            </a:r>
          </a:p>
        </p:txBody>
      </p:sp>
      <p:sp>
        <p:nvSpPr>
          <p:cNvPr id="9" name="Freeform 9"/>
          <p:cNvSpPr/>
          <p:nvPr/>
        </p:nvSpPr>
        <p:spPr>
          <a:xfrm>
            <a:off x="4180768" y="4419813"/>
            <a:ext cx="1447374" cy="1447374"/>
          </a:xfrm>
          <a:custGeom>
            <a:avLst/>
            <a:gdLst/>
            <a:ahLst/>
            <a:cxnLst/>
            <a:rect l="l" t="t" r="r" b="b"/>
            <a:pathLst>
              <a:path w="1447374" h="1447374">
                <a:moveTo>
                  <a:pt x="0" y="0"/>
                </a:moveTo>
                <a:lnTo>
                  <a:pt x="1447374" y="0"/>
                </a:lnTo>
                <a:lnTo>
                  <a:pt x="1447374" y="1447374"/>
                </a:lnTo>
                <a:lnTo>
                  <a:pt x="0" y="14473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5943600" y="4422641"/>
            <a:ext cx="11442900" cy="1530099"/>
          </a:xfrm>
          <a:prstGeom prst="rect">
            <a:avLst/>
          </a:prstGeom>
        </p:spPr>
        <p:txBody>
          <a:bodyPr wrap="square" lIns="0" tIns="0" rIns="0" bIns="0" rtlCol="0" anchor="t">
            <a:spAutoFit/>
          </a:bodyPr>
          <a:lstStyle/>
          <a:p>
            <a:pPr algn="l"/>
            <a:r>
              <a:rPr lang="en-US" sz="4000" b="0" i="0" dirty="0">
                <a:solidFill>
                  <a:srgbClr val="374151"/>
                </a:solidFill>
                <a:effectLst/>
                <a:latin typeface="Garamond" panose="02020404030301010803" pitchFamily="18" charset="0"/>
              </a:rPr>
              <a:t>Utilize the model's predictions to implement strategies that effectively reduce customer attrition at SyriaTel.</a:t>
            </a:r>
          </a:p>
          <a:p>
            <a:pPr>
              <a:lnSpc>
                <a:spcPts val="2239"/>
              </a:lnSpc>
              <a:spcBef>
                <a:spcPct val="0"/>
              </a:spcBef>
            </a:pPr>
            <a:endParaRPr lang="en-US" sz="2640" dirty="0">
              <a:solidFill>
                <a:srgbClr val="171616"/>
              </a:solidFill>
              <a:latin typeface="Open Sans Bold"/>
            </a:endParaRPr>
          </a:p>
        </p:txBody>
      </p:sp>
      <p:sp>
        <p:nvSpPr>
          <p:cNvPr id="11" name="TextBox 11"/>
          <p:cNvSpPr txBox="1"/>
          <p:nvPr/>
        </p:nvSpPr>
        <p:spPr>
          <a:xfrm>
            <a:off x="4302808" y="4825158"/>
            <a:ext cx="1203294" cy="570010"/>
          </a:xfrm>
          <a:prstGeom prst="rect">
            <a:avLst/>
          </a:prstGeom>
        </p:spPr>
        <p:txBody>
          <a:bodyPr lIns="0" tIns="0" rIns="0" bIns="0" rtlCol="0" anchor="t">
            <a:spAutoFit/>
          </a:bodyPr>
          <a:lstStyle/>
          <a:p>
            <a:pPr algn="ctr">
              <a:lnSpc>
                <a:spcPts val="4672"/>
              </a:lnSpc>
              <a:spcBef>
                <a:spcPct val="0"/>
              </a:spcBef>
            </a:pPr>
            <a:r>
              <a:rPr lang="en-US" sz="3337" dirty="0">
                <a:solidFill>
                  <a:srgbClr val="FFFFFF"/>
                </a:solidFill>
                <a:latin typeface="Garamond" panose="02020404030301010803" pitchFamily="18" charset="0"/>
              </a:rPr>
              <a:t>02</a:t>
            </a:r>
          </a:p>
        </p:txBody>
      </p:sp>
      <p:sp>
        <p:nvSpPr>
          <p:cNvPr id="12" name="TextBox 12"/>
          <p:cNvSpPr txBox="1"/>
          <p:nvPr/>
        </p:nvSpPr>
        <p:spPr>
          <a:xfrm>
            <a:off x="3422550" y="820780"/>
            <a:ext cx="11442900" cy="859210"/>
          </a:xfrm>
          <a:prstGeom prst="rect">
            <a:avLst/>
          </a:prstGeom>
        </p:spPr>
        <p:txBody>
          <a:bodyPr lIns="0" tIns="0" rIns="0" bIns="0" rtlCol="0" anchor="t">
            <a:spAutoFit/>
          </a:bodyPr>
          <a:lstStyle/>
          <a:p>
            <a:pPr algn="ctr">
              <a:lnSpc>
                <a:spcPts val="6720"/>
              </a:lnSpc>
            </a:pPr>
            <a:r>
              <a:rPr lang="en-US" sz="6000" b="1" dirty="0">
                <a:solidFill>
                  <a:srgbClr val="171616"/>
                </a:solidFill>
                <a:latin typeface="Garamond" panose="02020404030301010803" pitchFamily="18" charset="0"/>
              </a:rPr>
              <a:t>PROJECT  OBJECTIVES</a:t>
            </a:r>
          </a:p>
        </p:txBody>
      </p:sp>
      <p:pic>
        <p:nvPicPr>
          <p:cNvPr id="14" name="Picture 13">
            <a:extLst>
              <a:ext uri="{FF2B5EF4-FFF2-40B4-BE49-F238E27FC236}">
                <a16:creationId xmlns:a16="http://schemas.microsoft.com/office/drawing/2014/main" id="{E4F73FB4-4EEE-4B1E-95C9-AFAC85CFB78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686" y="8392901"/>
            <a:ext cx="2880847" cy="1919364"/>
          </a:xfrm>
          <a:prstGeom prst="rect">
            <a:avLst/>
          </a:prstGeom>
        </p:spPr>
      </p:pic>
      <p:pic>
        <p:nvPicPr>
          <p:cNvPr id="16" name="Picture 15">
            <a:extLst>
              <a:ext uri="{FF2B5EF4-FFF2-40B4-BE49-F238E27FC236}">
                <a16:creationId xmlns:a16="http://schemas.microsoft.com/office/drawing/2014/main" id="{85592C89-5363-4AE1-B642-ADACC01FB0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93445" y="354802"/>
            <a:ext cx="3359023" cy="223794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76766" y="179312"/>
            <a:ext cx="1752034" cy="1687588"/>
          </a:xfrm>
          <a:custGeom>
            <a:avLst/>
            <a:gdLst/>
            <a:ahLst/>
            <a:cxnLst/>
            <a:rect l="l" t="t" r="r" b="b"/>
            <a:pathLst>
              <a:path w="951933" h="951933">
                <a:moveTo>
                  <a:pt x="0" y="0"/>
                </a:moveTo>
                <a:lnTo>
                  <a:pt x="951934" y="0"/>
                </a:lnTo>
                <a:lnTo>
                  <a:pt x="951934"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3048000" y="872187"/>
            <a:ext cx="9372600" cy="859210"/>
          </a:xfrm>
          <a:prstGeom prst="rect">
            <a:avLst/>
          </a:prstGeom>
        </p:spPr>
        <p:txBody>
          <a:bodyPr wrap="square" lIns="0" tIns="0" rIns="0" bIns="0" rtlCol="0" anchor="t">
            <a:spAutoFit/>
          </a:bodyPr>
          <a:lstStyle/>
          <a:p>
            <a:pPr>
              <a:lnSpc>
                <a:spcPts val="6720"/>
              </a:lnSpc>
            </a:pPr>
            <a:r>
              <a:rPr lang="en-US" sz="5600" b="1" dirty="0">
                <a:solidFill>
                  <a:srgbClr val="171616"/>
                </a:solidFill>
                <a:latin typeface="Garamond" panose="02020404030301010803" pitchFamily="18" charset="0"/>
              </a:rPr>
              <a:t>DATA UNDERSTANDING</a:t>
            </a:r>
          </a:p>
        </p:txBody>
      </p:sp>
      <p:sp>
        <p:nvSpPr>
          <p:cNvPr id="8" name="TextBox 8"/>
          <p:cNvSpPr txBox="1"/>
          <p:nvPr/>
        </p:nvSpPr>
        <p:spPr>
          <a:xfrm>
            <a:off x="762000" y="2247900"/>
            <a:ext cx="17145000" cy="7386638"/>
          </a:xfrm>
          <a:prstGeom prst="rect">
            <a:avLst/>
          </a:prstGeom>
        </p:spPr>
        <p:txBody>
          <a:bodyPr wrap="square" lIns="0" tIns="0" rIns="0" bIns="0" rtlCol="0" anchor="t">
            <a:spAutoFit/>
          </a:bodyPr>
          <a:lstStyle/>
          <a:p>
            <a:pPr algn="just"/>
            <a:r>
              <a:rPr lang="en-US" sz="4000" b="0" i="0" dirty="0">
                <a:solidFill>
                  <a:srgbClr val="1F2328"/>
                </a:solidFill>
                <a:effectLst/>
                <a:latin typeface="Garamond" panose="02020404030301010803" pitchFamily="18" charset="0"/>
              </a:rPr>
              <a:t>The SyriaTel Dataset was retrieved from </a:t>
            </a:r>
            <a:r>
              <a:rPr lang="en-US" sz="4000" b="0" i="0" u="none" strike="noStrike" dirty="0">
                <a:effectLst/>
                <a:latin typeface="Garamond" panose="02020404030301010803" pitchFamily="18" charset="0"/>
                <a:hlinkClick r:id="rId6"/>
              </a:rPr>
              <a:t>Kaggle</a:t>
            </a:r>
            <a:r>
              <a:rPr lang="en-US" sz="4000" b="0" i="0" dirty="0">
                <a:solidFill>
                  <a:srgbClr val="1F2328"/>
                </a:solidFill>
                <a:effectLst/>
                <a:latin typeface="Garamond" panose="02020404030301010803" pitchFamily="18" charset="0"/>
              </a:rPr>
              <a:t>. It contains information on about 3,333 customers. </a:t>
            </a:r>
          </a:p>
          <a:p>
            <a:pPr algn="just"/>
            <a:r>
              <a:rPr lang="en-US" sz="4000" b="0" i="0" dirty="0">
                <a:solidFill>
                  <a:srgbClr val="1F2328"/>
                </a:solidFill>
                <a:effectLst/>
                <a:latin typeface="Garamond" panose="02020404030301010803" pitchFamily="18" charset="0"/>
              </a:rPr>
              <a:t>The data includes various details like the state the customer is from, how long they've been a customer, whether they have an international plan or voice mail plan, how many customer service calls they've made, and many more.</a:t>
            </a:r>
            <a:endParaRPr lang="en-US" sz="4000" b="0" i="0" dirty="0">
              <a:solidFill>
                <a:srgbClr val="374151"/>
              </a:solidFill>
              <a:effectLst/>
              <a:latin typeface="Garamond" panose="02020404030301010803" pitchFamily="18" charset="0"/>
            </a:endParaRPr>
          </a:p>
          <a:p>
            <a:pPr lvl="2"/>
            <a:endParaRPr lang="en-US" sz="4000" dirty="0">
              <a:solidFill>
                <a:srgbClr val="374151"/>
              </a:solidFill>
              <a:latin typeface="Garamond" panose="02020404030301010803" pitchFamily="18" charset="0"/>
            </a:endParaRPr>
          </a:p>
          <a:p>
            <a:pPr lvl="2"/>
            <a:r>
              <a:rPr lang="en-US" sz="4000" b="1" i="0" dirty="0">
                <a:solidFill>
                  <a:srgbClr val="374151"/>
                </a:solidFill>
                <a:effectLst/>
                <a:latin typeface="Garamond" panose="02020404030301010803" pitchFamily="18" charset="0"/>
              </a:rPr>
              <a:t>Assumptions made:</a:t>
            </a:r>
          </a:p>
          <a:p>
            <a:pPr marL="1828800" lvl="3" indent="-457200">
              <a:buFont typeface="Arial" panose="020B0604020202020204" pitchFamily="34" charset="0"/>
              <a:buChar char="•"/>
            </a:pPr>
            <a:r>
              <a:rPr lang="en-US" sz="4000" b="0" i="0" dirty="0">
                <a:solidFill>
                  <a:srgbClr val="374151"/>
                </a:solidFill>
                <a:effectLst/>
                <a:latin typeface="Garamond" panose="02020404030301010803" pitchFamily="18" charset="0"/>
              </a:rPr>
              <a:t>All of the data was captured at one point in time.</a:t>
            </a:r>
          </a:p>
          <a:p>
            <a:pPr marL="1828800" lvl="3" indent="-457200">
              <a:buFont typeface="Arial" panose="020B0604020202020204" pitchFamily="34" charset="0"/>
              <a:buChar char="•"/>
            </a:pPr>
            <a:r>
              <a:rPr lang="en-US" sz="4000" b="0" i="0" dirty="0">
                <a:solidFill>
                  <a:srgbClr val="374151"/>
                </a:solidFill>
                <a:effectLst/>
                <a:latin typeface="Garamond" panose="02020404030301010803" pitchFamily="18" charset="0"/>
              </a:rPr>
              <a:t>The data represents a bill over a one month duration.</a:t>
            </a:r>
          </a:p>
          <a:p>
            <a:pPr marL="1828800" lvl="3" indent="-457200">
              <a:buFont typeface="Arial" panose="020B0604020202020204" pitchFamily="34" charset="0"/>
              <a:buChar char="•"/>
            </a:pPr>
            <a:r>
              <a:rPr lang="en-US" sz="4000" b="0" i="0" dirty="0">
                <a:solidFill>
                  <a:srgbClr val="374151"/>
                </a:solidFill>
                <a:effectLst/>
                <a:latin typeface="Garamond" panose="02020404030301010803" pitchFamily="18" charset="0"/>
              </a:rPr>
              <a:t>Each phone number represents one account.</a:t>
            </a:r>
          </a:p>
          <a:p>
            <a:pPr marL="1828800" lvl="3" indent="-457200">
              <a:buFont typeface="Arial" panose="020B0604020202020204" pitchFamily="34" charset="0"/>
              <a:buChar char="•"/>
            </a:pPr>
            <a:r>
              <a:rPr lang="en-US" sz="4000" b="0" i="0" dirty="0">
                <a:solidFill>
                  <a:srgbClr val="374151"/>
                </a:solidFill>
                <a:effectLst/>
                <a:latin typeface="Garamond" panose="02020404030301010803" pitchFamily="18" charset="0"/>
              </a:rPr>
              <a:t>The company is charging in dollars.</a:t>
            </a:r>
          </a:p>
          <a:p>
            <a:pPr marL="1828800" lvl="3" indent="-457200">
              <a:buFont typeface="Arial" panose="020B0604020202020204" pitchFamily="34" charset="0"/>
              <a:buChar char="•"/>
            </a:pPr>
            <a:r>
              <a:rPr lang="en-US" sz="4000" b="0" i="0" dirty="0">
                <a:solidFill>
                  <a:srgbClr val="374151"/>
                </a:solidFill>
                <a:effectLst/>
                <a:latin typeface="Garamond" panose="02020404030301010803" pitchFamily="18" charset="0"/>
              </a:rPr>
              <a:t>Account length is in terms of months.</a:t>
            </a:r>
          </a:p>
        </p:txBody>
      </p:sp>
      <p:pic>
        <p:nvPicPr>
          <p:cNvPr id="4" name="Picture 3">
            <a:extLst>
              <a:ext uri="{FF2B5EF4-FFF2-40B4-BE49-F238E27FC236}">
                <a16:creationId xmlns:a16="http://schemas.microsoft.com/office/drawing/2014/main" id="{87BF8DCF-CF9B-47BD-ABA2-A50E447E3567}"/>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0" y="8499934"/>
            <a:ext cx="2133600" cy="1675352"/>
          </a:xfrm>
          <a:prstGeom prst="rect">
            <a:avLst/>
          </a:prstGeom>
        </p:spPr>
      </p:pic>
      <p:pic>
        <p:nvPicPr>
          <p:cNvPr id="9" name="Picture 8">
            <a:extLst>
              <a:ext uri="{FF2B5EF4-FFF2-40B4-BE49-F238E27FC236}">
                <a16:creationId xmlns:a16="http://schemas.microsoft.com/office/drawing/2014/main" id="{7D7C66A4-BA5C-44E4-9F52-F24F9256FD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182601" y="6302941"/>
            <a:ext cx="5105400" cy="3924300"/>
          </a:xfrm>
          <a:prstGeom prst="rect">
            <a:avLst/>
          </a:prstGeom>
        </p:spPr>
      </p:pic>
    </p:spTree>
    <p:extLst>
      <p:ext uri="{BB962C8B-B14F-4D97-AF65-F5344CB8AC3E}">
        <p14:creationId xmlns:p14="http://schemas.microsoft.com/office/powerpoint/2010/main" val="464770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13E06-65DD-8990-9ED0-A0373F75571D}"/>
              </a:ext>
            </a:extLst>
          </p:cNvPr>
          <p:cNvSpPr>
            <a:spLocks noGrp="1"/>
          </p:cNvSpPr>
          <p:nvPr>
            <p:ph type="title"/>
          </p:nvPr>
        </p:nvSpPr>
        <p:spPr>
          <a:xfrm>
            <a:off x="2895600" y="332686"/>
            <a:ext cx="11963400" cy="830262"/>
          </a:xfrm>
        </p:spPr>
        <p:txBody>
          <a:bodyPr>
            <a:normAutofit/>
          </a:bodyPr>
          <a:lstStyle/>
          <a:p>
            <a:pPr algn="l"/>
            <a:r>
              <a:rPr lang="en-US" b="1" i="0" dirty="0">
                <a:solidFill>
                  <a:srgbClr val="374151"/>
                </a:solidFill>
                <a:effectLst/>
                <a:latin typeface="Garamond" panose="02020404030301010803" pitchFamily="18" charset="0"/>
              </a:rPr>
              <a:t>EXPLORATORY DATA ANALYSIS</a:t>
            </a:r>
            <a:endParaRPr lang="en-US" dirty="0">
              <a:latin typeface="Bahnschrift SemiLight" panose="020B0502040204020203" pitchFamily="34" charset="0"/>
            </a:endParaRPr>
          </a:p>
        </p:txBody>
      </p:sp>
      <p:pic>
        <p:nvPicPr>
          <p:cNvPr id="4" name="Picture 3">
            <a:extLst>
              <a:ext uri="{FF2B5EF4-FFF2-40B4-BE49-F238E27FC236}">
                <a16:creationId xmlns:a16="http://schemas.microsoft.com/office/drawing/2014/main" id="{21D950EF-1E91-F384-0C25-76A243F794E0}"/>
              </a:ext>
            </a:extLst>
          </p:cNvPr>
          <p:cNvPicPr>
            <a:picLocks noChangeAspect="1"/>
          </p:cNvPicPr>
          <p:nvPr/>
        </p:nvPicPr>
        <p:blipFill>
          <a:blip r:embed="rId2"/>
          <a:stretch>
            <a:fillRect/>
          </a:stretch>
        </p:blipFill>
        <p:spPr>
          <a:xfrm>
            <a:off x="577482" y="2456115"/>
            <a:ext cx="17133035" cy="6767549"/>
          </a:xfrm>
          <a:prstGeom prst="rect">
            <a:avLst/>
          </a:prstGeom>
        </p:spPr>
      </p:pic>
      <p:sp>
        <p:nvSpPr>
          <p:cNvPr id="6" name="TextBox 5">
            <a:extLst>
              <a:ext uri="{FF2B5EF4-FFF2-40B4-BE49-F238E27FC236}">
                <a16:creationId xmlns:a16="http://schemas.microsoft.com/office/drawing/2014/main" id="{5DDE1CE1-F87D-0EAF-B996-55DA9BC77F4A}"/>
              </a:ext>
            </a:extLst>
          </p:cNvPr>
          <p:cNvSpPr txBox="1"/>
          <p:nvPr/>
        </p:nvSpPr>
        <p:spPr>
          <a:xfrm>
            <a:off x="876299" y="1638300"/>
            <a:ext cx="16535400" cy="584775"/>
          </a:xfrm>
          <a:prstGeom prst="rect">
            <a:avLst/>
          </a:prstGeom>
          <a:noFill/>
        </p:spPr>
        <p:txBody>
          <a:bodyPr wrap="square" rtlCol="0">
            <a:spAutoFit/>
          </a:bodyPr>
          <a:lstStyle/>
          <a:p>
            <a:r>
              <a:rPr lang="en-US" sz="3200" b="1" dirty="0">
                <a:latin typeface="Garamond" panose="02020404030301010803" pitchFamily="18" charset="0"/>
              </a:rPr>
              <a:t>Churn  Rate By Area Code , Voice Mail Plan And International Plan</a:t>
            </a:r>
          </a:p>
        </p:txBody>
      </p:sp>
    </p:spTree>
    <p:extLst>
      <p:ext uri="{BB962C8B-B14F-4D97-AF65-F5344CB8AC3E}">
        <p14:creationId xmlns:p14="http://schemas.microsoft.com/office/powerpoint/2010/main" val="972123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13E06-65DD-8990-9ED0-A0373F75571D}"/>
              </a:ext>
            </a:extLst>
          </p:cNvPr>
          <p:cNvSpPr>
            <a:spLocks noGrp="1"/>
          </p:cNvSpPr>
          <p:nvPr>
            <p:ph type="title"/>
          </p:nvPr>
        </p:nvSpPr>
        <p:spPr>
          <a:xfrm>
            <a:off x="504987" y="274638"/>
            <a:ext cx="11506200" cy="618449"/>
          </a:xfrm>
        </p:spPr>
        <p:txBody>
          <a:bodyPr>
            <a:normAutofit fontScale="90000"/>
          </a:bodyPr>
          <a:lstStyle/>
          <a:p>
            <a:pPr algn="l"/>
            <a:r>
              <a:rPr lang="en-US" b="1" i="0" dirty="0">
                <a:solidFill>
                  <a:srgbClr val="374151"/>
                </a:solidFill>
                <a:effectLst/>
                <a:latin typeface="Garamond" panose="02020404030301010803" pitchFamily="18" charset="0"/>
              </a:rPr>
              <a:t>CHURN BY STATE</a:t>
            </a:r>
            <a:endParaRPr lang="en-US" b="1" dirty="0">
              <a:latin typeface="Garamond" panose="02020404030301010803" pitchFamily="18" charset="0"/>
            </a:endParaRPr>
          </a:p>
        </p:txBody>
      </p:sp>
      <p:sp>
        <p:nvSpPr>
          <p:cNvPr id="5" name="TextBox 4">
            <a:extLst>
              <a:ext uri="{FF2B5EF4-FFF2-40B4-BE49-F238E27FC236}">
                <a16:creationId xmlns:a16="http://schemas.microsoft.com/office/drawing/2014/main" id="{997AF4AF-84A3-23FE-9D03-63384B473AD5}"/>
              </a:ext>
            </a:extLst>
          </p:cNvPr>
          <p:cNvSpPr txBox="1"/>
          <p:nvPr/>
        </p:nvSpPr>
        <p:spPr>
          <a:xfrm>
            <a:off x="457200" y="7353300"/>
            <a:ext cx="17449800" cy="1815882"/>
          </a:xfrm>
          <a:prstGeom prst="rect">
            <a:avLst/>
          </a:prstGeom>
          <a:noFill/>
        </p:spPr>
        <p:txBody>
          <a:bodyPr wrap="square" rtlCol="0">
            <a:spAutoFit/>
          </a:bodyPr>
          <a:lstStyle/>
          <a:p>
            <a:pPr algn="just"/>
            <a:r>
              <a:rPr lang="en-US" sz="2800" b="1" i="0" dirty="0">
                <a:solidFill>
                  <a:srgbClr val="000000"/>
                </a:solidFill>
                <a:effectLst/>
                <a:latin typeface="Garamond" panose="02020404030301010803" pitchFamily="18" charset="0"/>
              </a:rPr>
              <a:t>The plot above shows the distribution of churn for each state.</a:t>
            </a:r>
          </a:p>
          <a:p>
            <a:pPr marL="800100" lvl="1" indent="-342900" algn="just">
              <a:buFont typeface="Arial" panose="020B0604020202020204" pitchFamily="34" charset="0"/>
              <a:buChar char="•"/>
            </a:pPr>
            <a:r>
              <a:rPr lang="en-US" sz="2800" b="0" i="0" dirty="0">
                <a:solidFill>
                  <a:srgbClr val="000000"/>
                </a:solidFill>
                <a:effectLst/>
                <a:latin typeface="Garamond" panose="02020404030301010803" pitchFamily="18" charset="0"/>
              </a:rPr>
              <a:t>Some states have relatively higher churn rates like WV, VT, NY, OH with a significant number of churned customers (churn 1) while other states have lower churn rates like AR, AZ, CA, CO with a higher count of customers who did not churn (churn 0)</a:t>
            </a:r>
          </a:p>
        </p:txBody>
      </p:sp>
      <p:pic>
        <p:nvPicPr>
          <p:cNvPr id="3" name="Picture 2">
            <a:extLst>
              <a:ext uri="{FF2B5EF4-FFF2-40B4-BE49-F238E27FC236}">
                <a16:creationId xmlns:a16="http://schemas.microsoft.com/office/drawing/2014/main" id="{C6C68E55-88A1-499B-6DB1-9017F2A09AC5}"/>
              </a:ext>
            </a:extLst>
          </p:cNvPr>
          <p:cNvPicPr>
            <a:picLocks noChangeAspect="1"/>
          </p:cNvPicPr>
          <p:nvPr/>
        </p:nvPicPr>
        <p:blipFill>
          <a:blip r:embed="rId2"/>
          <a:stretch>
            <a:fillRect/>
          </a:stretch>
        </p:blipFill>
        <p:spPr>
          <a:xfrm>
            <a:off x="479156" y="1181100"/>
            <a:ext cx="16970644" cy="6039070"/>
          </a:xfrm>
          <a:prstGeom prst="rect">
            <a:avLst/>
          </a:prstGeom>
        </p:spPr>
      </p:pic>
    </p:spTree>
    <p:extLst>
      <p:ext uri="{BB962C8B-B14F-4D97-AF65-F5344CB8AC3E}">
        <p14:creationId xmlns:p14="http://schemas.microsoft.com/office/powerpoint/2010/main" val="14648390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13E06-65DD-8990-9ED0-A0373F75571D}"/>
              </a:ext>
            </a:extLst>
          </p:cNvPr>
          <p:cNvSpPr>
            <a:spLocks noGrp="1"/>
          </p:cNvSpPr>
          <p:nvPr>
            <p:ph type="title"/>
          </p:nvPr>
        </p:nvSpPr>
        <p:spPr>
          <a:xfrm>
            <a:off x="762000" y="723900"/>
            <a:ext cx="14782800" cy="990600"/>
          </a:xfrm>
        </p:spPr>
        <p:txBody>
          <a:bodyPr>
            <a:normAutofit/>
          </a:bodyPr>
          <a:lstStyle/>
          <a:p>
            <a:r>
              <a:rPr lang="en-US" sz="4000" b="1" i="0" dirty="0">
                <a:solidFill>
                  <a:srgbClr val="374151"/>
                </a:solidFill>
                <a:effectLst/>
                <a:latin typeface="Garamond" panose="02020404030301010803" pitchFamily="18" charset="0"/>
              </a:rPr>
              <a:t>Distribution of Numerical Features </a:t>
            </a:r>
            <a:endParaRPr lang="en-US" sz="4000" b="1" dirty="0">
              <a:latin typeface="Garamond" panose="02020404030301010803" pitchFamily="18" charset="0"/>
            </a:endParaRPr>
          </a:p>
        </p:txBody>
      </p:sp>
      <p:pic>
        <p:nvPicPr>
          <p:cNvPr id="4" name="Picture 3">
            <a:extLst>
              <a:ext uri="{FF2B5EF4-FFF2-40B4-BE49-F238E27FC236}">
                <a16:creationId xmlns:a16="http://schemas.microsoft.com/office/drawing/2014/main" id="{8A4F91B5-70C3-0C59-8074-FDC98D1035B5}"/>
              </a:ext>
            </a:extLst>
          </p:cNvPr>
          <p:cNvPicPr>
            <a:picLocks noChangeAspect="1"/>
          </p:cNvPicPr>
          <p:nvPr/>
        </p:nvPicPr>
        <p:blipFill>
          <a:blip r:embed="rId2"/>
          <a:stretch>
            <a:fillRect/>
          </a:stretch>
        </p:blipFill>
        <p:spPr>
          <a:xfrm>
            <a:off x="533400" y="2019300"/>
            <a:ext cx="17513277" cy="7017988"/>
          </a:xfrm>
          <a:prstGeom prst="rect">
            <a:avLst/>
          </a:prstGeom>
        </p:spPr>
      </p:pic>
    </p:spTree>
    <p:extLst>
      <p:ext uri="{BB962C8B-B14F-4D97-AF65-F5344CB8AC3E}">
        <p14:creationId xmlns:p14="http://schemas.microsoft.com/office/powerpoint/2010/main" val="8023031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2664A-9FED-BBFD-53DC-7C9D69F4174C}"/>
              </a:ext>
            </a:extLst>
          </p:cNvPr>
          <p:cNvSpPr>
            <a:spLocks noGrp="1"/>
          </p:cNvSpPr>
          <p:nvPr>
            <p:ph type="title"/>
          </p:nvPr>
        </p:nvSpPr>
        <p:spPr>
          <a:xfrm>
            <a:off x="457200" y="274638"/>
            <a:ext cx="8686800" cy="1143000"/>
          </a:xfrm>
        </p:spPr>
        <p:txBody>
          <a:bodyPr>
            <a:normAutofit fontScale="90000"/>
          </a:bodyPr>
          <a:lstStyle/>
          <a:p>
            <a:pPr algn="l"/>
            <a:r>
              <a:rPr lang="en-US" b="1" i="0" dirty="0">
                <a:solidFill>
                  <a:srgbClr val="374151"/>
                </a:solidFill>
                <a:effectLst/>
                <a:latin typeface="Garamond" panose="02020404030301010803" pitchFamily="18" charset="0"/>
              </a:rPr>
              <a:t>Modeling Approach</a:t>
            </a:r>
            <a:br>
              <a:rPr lang="en-US" b="1" i="0" dirty="0">
                <a:solidFill>
                  <a:srgbClr val="374151"/>
                </a:solidFill>
                <a:effectLst/>
                <a:latin typeface="Garamond" panose="02020404030301010803" pitchFamily="18" charset="0"/>
              </a:rPr>
            </a:br>
            <a:endParaRPr lang="en-US" b="1" dirty="0">
              <a:latin typeface="Garamond" panose="02020404030301010803" pitchFamily="18" charset="0"/>
            </a:endParaRPr>
          </a:p>
        </p:txBody>
      </p:sp>
      <p:sp>
        <p:nvSpPr>
          <p:cNvPr id="3" name="TextBox 2">
            <a:extLst>
              <a:ext uri="{FF2B5EF4-FFF2-40B4-BE49-F238E27FC236}">
                <a16:creationId xmlns:a16="http://schemas.microsoft.com/office/drawing/2014/main" id="{3ADEAD01-CFD2-ED18-E3CE-5C1B0E5A95ED}"/>
              </a:ext>
            </a:extLst>
          </p:cNvPr>
          <p:cNvSpPr txBox="1"/>
          <p:nvPr/>
        </p:nvSpPr>
        <p:spPr>
          <a:xfrm>
            <a:off x="400373" y="1128236"/>
            <a:ext cx="17449800" cy="1077218"/>
          </a:xfrm>
          <a:prstGeom prst="rect">
            <a:avLst/>
          </a:prstGeom>
          <a:noFill/>
        </p:spPr>
        <p:txBody>
          <a:bodyPr wrap="square" rtlCol="0">
            <a:spAutoFit/>
          </a:bodyPr>
          <a:lstStyle/>
          <a:p>
            <a:pPr algn="just"/>
            <a:r>
              <a:rPr lang="en-US" sz="3200" b="0" i="0" dirty="0">
                <a:solidFill>
                  <a:srgbClr val="002060"/>
                </a:solidFill>
                <a:effectLst/>
                <a:latin typeface="Garamond" panose="02020404030301010803" pitchFamily="18" charset="0"/>
              </a:rPr>
              <a:t>Four binary classification models - Logistic Regression, Random Forest, Gradient Boosting, and Decision Tree - were used, trained on a resampled dataset, and optimized with hyperparameter tuning.</a:t>
            </a:r>
            <a:endParaRPr lang="en-US" dirty="0">
              <a:solidFill>
                <a:srgbClr val="002060"/>
              </a:solidFill>
            </a:endParaRPr>
          </a:p>
        </p:txBody>
      </p:sp>
      <p:graphicFrame>
        <p:nvGraphicFramePr>
          <p:cNvPr id="6" name="Table 5">
            <a:extLst>
              <a:ext uri="{FF2B5EF4-FFF2-40B4-BE49-F238E27FC236}">
                <a16:creationId xmlns:a16="http://schemas.microsoft.com/office/drawing/2014/main" id="{A18F132F-B07E-03FA-0AEF-110C20945582}"/>
              </a:ext>
            </a:extLst>
          </p:cNvPr>
          <p:cNvGraphicFramePr>
            <a:graphicFrameLocks noGrp="1"/>
          </p:cNvGraphicFramePr>
          <p:nvPr>
            <p:extLst>
              <p:ext uri="{D42A27DB-BD31-4B8C-83A1-F6EECF244321}">
                <p14:modId xmlns:p14="http://schemas.microsoft.com/office/powerpoint/2010/main" val="1926304030"/>
              </p:ext>
            </p:extLst>
          </p:nvPr>
        </p:nvGraphicFramePr>
        <p:xfrm>
          <a:off x="572143" y="3543300"/>
          <a:ext cx="17278030" cy="4689744"/>
        </p:xfrm>
        <a:graphic>
          <a:graphicData uri="http://schemas.openxmlformats.org/drawingml/2006/table">
            <a:tbl>
              <a:tblPr/>
              <a:tblGrid>
                <a:gridCol w="3523988">
                  <a:extLst>
                    <a:ext uri="{9D8B030D-6E8A-4147-A177-3AD203B41FA5}">
                      <a16:colId xmlns:a16="http://schemas.microsoft.com/office/drawing/2014/main" val="1391090091"/>
                    </a:ext>
                  </a:extLst>
                </a:gridCol>
                <a:gridCol w="1809174">
                  <a:extLst>
                    <a:ext uri="{9D8B030D-6E8A-4147-A177-3AD203B41FA5}">
                      <a16:colId xmlns:a16="http://schemas.microsoft.com/office/drawing/2014/main" val="4088909178"/>
                    </a:ext>
                  </a:extLst>
                </a:gridCol>
                <a:gridCol w="2986217">
                  <a:extLst>
                    <a:ext uri="{9D8B030D-6E8A-4147-A177-3AD203B41FA5}">
                      <a16:colId xmlns:a16="http://schemas.microsoft.com/office/drawing/2014/main" val="641398947"/>
                    </a:ext>
                  </a:extLst>
                </a:gridCol>
                <a:gridCol w="2986217">
                  <a:extLst>
                    <a:ext uri="{9D8B030D-6E8A-4147-A177-3AD203B41FA5}">
                      <a16:colId xmlns:a16="http://schemas.microsoft.com/office/drawing/2014/main" val="592216709"/>
                    </a:ext>
                  </a:extLst>
                </a:gridCol>
                <a:gridCol w="2986217">
                  <a:extLst>
                    <a:ext uri="{9D8B030D-6E8A-4147-A177-3AD203B41FA5}">
                      <a16:colId xmlns:a16="http://schemas.microsoft.com/office/drawing/2014/main" val="464423087"/>
                    </a:ext>
                  </a:extLst>
                </a:gridCol>
                <a:gridCol w="2986217">
                  <a:extLst>
                    <a:ext uri="{9D8B030D-6E8A-4147-A177-3AD203B41FA5}">
                      <a16:colId xmlns:a16="http://schemas.microsoft.com/office/drawing/2014/main" val="3898349654"/>
                    </a:ext>
                  </a:extLst>
                </a:gridCol>
              </a:tblGrid>
              <a:tr h="521448">
                <a:tc>
                  <a:txBody>
                    <a:bodyPr/>
                    <a:lstStyle/>
                    <a:p>
                      <a:pPr algn="l" fontAlgn="ctr"/>
                      <a:endParaRPr lang="en-US" sz="2800" b="1" dirty="0">
                        <a:ln w="19050">
                          <a:solidFill>
                            <a:schemeClr val="tx1"/>
                          </a:solidFill>
                        </a:ln>
                        <a:effectLst/>
                        <a:latin typeface="Garamond" panose="02020404030301010803" pitchFamily="18" charset="0"/>
                      </a:endParaRP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solidFill>
                      <a:schemeClr val="bg1">
                        <a:lumMod val="95000"/>
                      </a:schemeClr>
                    </a:solidFill>
                  </a:tcPr>
                </a:tc>
                <a:tc>
                  <a:txBody>
                    <a:bodyPr/>
                    <a:lstStyle/>
                    <a:p>
                      <a:pPr algn="l" fontAlgn="ctr"/>
                      <a:endParaRPr lang="en-US" sz="2800" b="1" dirty="0">
                        <a:ln w="19050">
                          <a:solidFill>
                            <a:schemeClr val="tx1"/>
                          </a:solidFill>
                        </a:ln>
                        <a:effectLst/>
                        <a:latin typeface="Garamond" panose="02020404030301010803" pitchFamily="18" charset="0"/>
                      </a:endParaRPr>
                    </a:p>
                  </a:txBody>
                  <a:tcPr anchor="ctr">
                    <a:lnL>
                      <a:noFill/>
                    </a:lnL>
                    <a:lnR>
                      <a:noFill/>
                    </a:lnR>
                    <a:lnT w="12700" cap="flat" cmpd="sng" algn="ctr">
                      <a:solidFill>
                        <a:schemeClr val="tx1"/>
                      </a:solidFill>
                      <a:prstDash val="solid"/>
                      <a:round/>
                      <a:headEnd type="none" w="med" len="med"/>
                      <a:tailEnd type="none" w="med" len="med"/>
                    </a:lnT>
                    <a:lnB>
                      <a:noFill/>
                    </a:lnB>
                    <a:solidFill>
                      <a:schemeClr val="bg1">
                        <a:lumMod val="95000"/>
                      </a:schemeClr>
                    </a:solidFill>
                  </a:tcPr>
                </a:tc>
                <a:tc>
                  <a:txBody>
                    <a:bodyPr/>
                    <a:lstStyle/>
                    <a:p>
                      <a:pPr algn="l" fontAlgn="ctr"/>
                      <a:r>
                        <a:rPr lang="en-US" sz="2800" b="1" dirty="0">
                          <a:ln w="19050">
                            <a:solidFill>
                              <a:schemeClr val="tx1"/>
                            </a:solidFill>
                          </a:ln>
                          <a:effectLst/>
                          <a:latin typeface="Garamond" panose="02020404030301010803" pitchFamily="18" charset="0"/>
                        </a:rPr>
                        <a:t>Accuracy</a:t>
                      </a:r>
                    </a:p>
                  </a:txBody>
                  <a:tcPr anchor="ctr">
                    <a:lnL>
                      <a:noFill/>
                    </a:lnL>
                    <a:lnR>
                      <a:noFill/>
                    </a:lnR>
                    <a:lnT w="12700" cap="flat" cmpd="sng" algn="ctr">
                      <a:solidFill>
                        <a:schemeClr val="tx1"/>
                      </a:solidFill>
                      <a:prstDash val="solid"/>
                      <a:round/>
                      <a:headEnd type="none" w="med" len="med"/>
                      <a:tailEnd type="none" w="med" len="med"/>
                    </a:lnT>
                    <a:lnB>
                      <a:noFill/>
                    </a:lnB>
                    <a:solidFill>
                      <a:schemeClr val="bg1">
                        <a:lumMod val="95000"/>
                      </a:schemeClr>
                    </a:solidFill>
                  </a:tcPr>
                </a:tc>
                <a:tc>
                  <a:txBody>
                    <a:bodyPr/>
                    <a:lstStyle/>
                    <a:p>
                      <a:pPr algn="l" fontAlgn="ctr"/>
                      <a:r>
                        <a:rPr lang="en-US" sz="2800" b="1" dirty="0">
                          <a:ln w="19050">
                            <a:solidFill>
                              <a:schemeClr val="tx1"/>
                            </a:solidFill>
                          </a:ln>
                          <a:effectLst/>
                          <a:latin typeface="Garamond" panose="02020404030301010803" pitchFamily="18" charset="0"/>
                        </a:rPr>
                        <a:t>Precision</a:t>
                      </a:r>
                    </a:p>
                  </a:txBody>
                  <a:tcPr anchor="ctr">
                    <a:lnL>
                      <a:noFill/>
                    </a:lnL>
                    <a:lnR>
                      <a:noFill/>
                    </a:lnR>
                    <a:lnT w="12700" cap="flat" cmpd="sng" algn="ctr">
                      <a:solidFill>
                        <a:schemeClr val="tx1"/>
                      </a:solidFill>
                      <a:prstDash val="solid"/>
                      <a:round/>
                      <a:headEnd type="none" w="med" len="med"/>
                      <a:tailEnd type="none" w="med" len="med"/>
                    </a:lnT>
                    <a:lnB>
                      <a:noFill/>
                    </a:lnB>
                    <a:solidFill>
                      <a:schemeClr val="bg1">
                        <a:lumMod val="95000"/>
                      </a:schemeClr>
                    </a:solidFill>
                  </a:tcPr>
                </a:tc>
                <a:tc>
                  <a:txBody>
                    <a:bodyPr/>
                    <a:lstStyle/>
                    <a:p>
                      <a:pPr algn="l" fontAlgn="ctr"/>
                      <a:r>
                        <a:rPr lang="en-US" sz="2800" b="1">
                          <a:ln w="19050">
                            <a:solidFill>
                              <a:schemeClr val="tx1"/>
                            </a:solidFill>
                          </a:ln>
                          <a:effectLst/>
                          <a:latin typeface="Garamond" panose="02020404030301010803" pitchFamily="18" charset="0"/>
                        </a:rPr>
                        <a:t>Recall</a:t>
                      </a:r>
                    </a:p>
                  </a:txBody>
                  <a:tcPr anchor="ctr">
                    <a:lnL>
                      <a:noFill/>
                    </a:lnL>
                    <a:lnR>
                      <a:noFill/>
                    </a:lnR>
                    <a:lnT w="12700" cap="flat" cmpd="sng" algn="ctr">
                      <a:solidFill>
                        <a:schemeClr val="tx1"/>
                      </a:solidFill>
                      <a:prstDash val="solid"/>
                      <a:round/>
                      <a:headEnd type="none" w="med" len="med"/>
                      <a:tailEnd type="none" w="med" len="med"/>
                    </a:lnT>
                    <a:lnB>
                      <a:noFill/>
                    </a:lnB>
                    <a:solidFill>
                      <a:schemeClr val="bg1">
                        <a:lumMod val="95000"/>
                      </a:schemeClr>
                    </a:solidFill>
                  </a:tcPr>
                </a:tc>
                <a:tc>
                  <a:txBody>
                    <a:bodyPr/>
                    <a:lstStyle/>
                    <a:p>
                      <a:pPr algn="l" fontAlgn="ctr"/>
                      <a:r>
                        <a:rPr lang="en-US" sz="2800" b="1" dirty="0">
                          <a:ln w="19050">
                            <a:solidFill>
                              <a:schemeClr val="tx1"/>
                            </a:solidFill>
                          </a:ln>
                          <a:effectLst/>
                          <a:latin typeface="Garamond" panose="02020404030301010803" pitchFamily="18" charset="0"/>
                        </a:rPr>
                        <a:t>F1-score</a:t>
                      </a:r>
                    </a:p>
                  </a:txBody>
                  <a:tcPr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95000"/>
                      </a:schemeClr>
                    </a:solidFill>
                  </a:tcPr>
                </a:tc>
                <a:extLst>
                  <a:ext uri="{0D108BD9-81ED-4DB2-BD59-A6C34878D82A}">
                    <a16:rowId xmlns:a16="http://schemas.microsoft.com/office/drawing/2014/main" val="3006644902"/>
                  </a:ext>
                </a:extLst>
              </a:tr>
              <a:tr h="521448">
                <a:tc rowSpan="2">
                  <a:txBody>
                    <a:bodyPr/>
                    <a:lstStyle/>
                    <a:p>
                      <a:pPr algn="l" fontAlgn="t"/>
                      <a:r>
                        <a:rPr lang="en-US" sz="2800" b="0" dirty="0">
                          <a:ln w="19050">
                            <a:solidFill>
                              <a:schemeClr val="tx1"/>
                            </a:solidFill>
                          </a:ln>
                          <a:solidFill>
                            <a:srgbClr val="002060"/>
                          </a:solidFill>
                          <a:effectLst/>
                          <a:latin typeface="Garamond" panose="02020404030301010803" pitchFamily="18" charset="0"/>
                        </a:rPr>
                        <a:t>Logistic Regression</a:t>
                      </a:r>
                    </a:p>
                  </a:txBody>
                  <a:tcPr>
                    <a:lnL w="12700" cap="flat" cmpd="sng" algn="ctr">
                      <a:solidFill>
                        <a:schemeClr val="tx1"/>
                      </a:solidFill>
                      <a:prstDash val="solid"/>
                      <a:round/>
                      <a:headEnd type="none" w="med" len="med"/>
                      <a:tailEnd type="none" w="med" len="med"/>
                    </a:lnL>
                    <a:lnR>
                      <a:noFill/>
                    </a:lnR>
                    <a:lnT>
                      <a:noFill/>
                    </a:lnT>
                    <a:lnB>
                      <a:noFill/>
                    </a:lnB>
                    <a:solidFill>
                      <a:schemeClr val="bg1">
                        <a:lumMod val="85000"/>
                      </a:schemeClr>
                    </a:solidFill>
                  </a:tcPr>
                </a:tc>
                <a:tc>
                  <a:txBody>
                    <a:bodyPr/>
                    <a:lstStyle/>
                    <a:p>
                      <a:pPr algn="l" fontAlgn="t"/>
                      <a:r>
                        <a:rPr lang="en-US" sz="2800" b="0" dirty="0">
                          <a:ln w="19050">
                            <a:solidFill>
                              <a:schemeClr val="tx1"/>
                            </a:solidFill>
                          </a:ln>
                          <a:solidFill>
                            <a:srgbClr val="002060"/>
                          </a:solidFill>
                          <a:effectLst/>
                          <a:latin typeface="Garamond" panose="02020404030301010803" pitchFamily="18" charset="0"/>
                        </a:rPr>
                        <a:t>Test</a:t>
                      </a:r>
                    </a:p>
                  </a:txBody>
                  <a:tcP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0.86</a:t>
                      </a:r>
                    </a:p>
                  </a:txBody>
                  <a:tcPr anchor="ct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0.52</a:t>
                      </a:r>
                    </a:p>
                  </a:txBody>
                  <a:tcPr anchor="ct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 0.41</a:t>
                      </a:r>
                    </a:p>
                  </a:txBody>
                  <a:tcPr anchor="ctr">
                    <a:lnL>
                      <a:noFill/>
                    </a:lnL>
                    <a:lnR>
                      <a:noFill/>
                    </a:lnR>
                    <a:lnT>
                      <a:noFill/>
                    </a:lnT>
                    <a:lnB>
                      <a:noFill/>
                    </a:lnB>
                    <a:solidFill>
                      <a:schemeClr val="bg1">
                        <a:lumMod val="85000"/>
                      </a:schemeClr>
                    </a:solidFill>
                  </a:tcPr>
                </a:tc>
                <a:tc>
                  <a:txBody>
                    <a:bodyPr/>
                    <a:lstStyle/>
                    <a:p>
                      <a:pPr algn="l" fontAlgn="ctr"/>
                      <a:r>
                        <a:rPr lang="en-US" sz="2800" b="0">
                          <a:ln w="19050">
                            <a:solidFill>
                              <a:schemeClr val="tx1"/>
                            </a:solidFill>
                          </a:ln>
                          <a:solidFill>
                            <a:srgbClr val="002060"/>
                          </a:solidFill>
                          <a:effectLst/>
                          <a:latin typeface="Garamond" panose="02020404030301010803" pitchFamily="18" charset="0"/>
                        </a:rPr>
                        <a:t>00.46 </a:t>
                      </a:r>
                      <a:endParaRPr lang="en-US" sz="2800" b="0" dirty="0">
                        <a:ln w="19050">
                          <a:solidFill>
                            <a:schemeClr val="tx1"/>
                          </a:solidFill>
                        </a:ln>
                        <a:solidFill>
                          <a:srgbClr val="002060"/>
                        </a:solidFill>
                        <a:effectLst/>
                        <a:latin typeface="Garamond" panose="02020404030301010803" pitchFamily="18" charset="0"/>
                      </a:endParaRPr>
                    </a:p>
                  </a:txBody>
                  <a:tcPr anchor="ctr">
                    <a:lnL>
                      <a:noFill/>
                    </a:lnL>
                    <a:lnR w="12700" cap="flat" cmpd="sng" algn="ctr">
                      <a:solidFill>
                        <a:schemeClr val="tx1"/>
                      </a:solidFill>
                      <a:prstDash val="solid"/>
                      <a:round/>
                      <a:headEnd type="none" w="med" len="med"/>
                      <a:tailEnd type="none" w="med" len="med"/>
                    </a:lnR>
                    <a:lnB>
                      <a:noFill/>
                    </a:lnB>
                    <a:solidFill>
                      <a:schemeClr val="bg1">
                        <a:lumMod val="85000"/>
                      </a:schemeClr>
                    </a:solidFill>
                  </a:tcPr>
                </a:tc>
                <a:extLst>
                  <a:ext uri="{0D108BD9-81ED-4DB2-BD59-A6C34878D82A}">
                    <a16:rowId xmlns:a16="http://schemas.microsoft.com/office/drawing/2014/main" val="1521546643"/>
                  </a:ext>
                </a:extLst>
              </a:tr>
              <a:tr h="521448">
                <a:tc vMerge="1">
                  <a:txBody>
                    <a:bodyPr/>
                    <a:lstStyle/>
                    <a:p>
                      <a:endParaRPr lang="en-US"/>
                    </a:p>
                  </a:txBody>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Train</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0.768592</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0.326718</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0.554404</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0.411143</a:t>
                      </a:r>
                    </a:p>
                  </a:txBody>
                  <a:tcPr anchor="ctr">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3854529053"/>
                  </a:ext>
                </a:extLst>
              </a:tr>
              <a:tr h="521448">
                <a:tc rowSpan="2">
                  <a:txBody>
                    <a:bodyPr/>
                    <a:lstStyle/>
                    <a:p>
                      <a:pPr algn="l" fontAlgn="t"/>
                      <a:r>
                        <a:rPr lang="en-US" sz="2800" b="0" dirty="0">
                          <a:ln w="19050">
                            <a:solidFill>
                              <a:schemeClr val="tx1"/>
                            </a:solidFill>
                          </a:ln>
                          <a:solidFill>
                            <a:srgbClr val="002060"/>
                          </a:solidFill>
                          <a:effectLst/>
                          <a:latin typeface="Garamond" panose="02020404030301010803" pitchFamily="18" charset="0"/>
                        </a:rPr>
                        <a:t>Random Forest</a:t>
                      </a:r>
                    </a:p>
                  </a:txBody>
                  <a:tcPr>
                    <a:lnL w="12700" cap="flat" cmpd="sng" algn="ctr">
                      <a:solidFill>
                        <a:schemeClr val="tx1"/>
                      </a:solidFill>
                      <a:prstDash val="solid"/>
                      <a:round/>
                      <a:headEnd type="none" w="med" len="med"/>
                      <a:tailEnd type="none" w="med" len="med"/>
                    </a:lnL>
                    <a:lnR>
                      <a:noFill/>
                    </a:lnR>
                    <a:lnT>
                      <a:noFill/>
                    </a:lnT>
                    <a:lnB>
                      <a:noFill/>
                    </a:lnB>
                    <a:solidFill>
                      <a:schemeClr val="bg1">
                        <a:lumMod val="85000"/>
                      </a:schemeClr>
                    </a:solidFill>
                  </a:tcPr>
                </a:tc>
                <a:tc>
                  <a:txBody>
                    <a:bodyPr/>
                    <a:lstStyle/>
                    <a:p>
                      <a:pPr algn="l" fontAlgn="t"/>
                      <a:r>
                        <a:rPr lang="en-US" sz="2800" b="0" dirty="0">
                          <a:ln w="19050">
                            <a:solidFill>
                              <a:schemeClr val="tx1"/>
                            </a:solidFill>
                          </a:ln>
                          <a:solidFill>
                            <a:srgbClr val="002060"/>
                          </a:solidFill>
                          <a:effectLst/>
                          <a:latin typeface="Garamond" panose="02020404030301010803" pitchFamily="18" charset="0"/>
                        </a:rPr>
                        <a:t>Test</a:t>
                      </a:r>
                    </a:p>
                  </a:txBody>
                  <a:tcP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0.91</a:t>
                      </a:r>
                    </a:p>
                  </a:txBody>
                  <a:tcPr anchor="ct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 0.73</a:t>
                      </a:r>
                    </a:p>
                  </a:txBody>
                  <a:tcPr anchor="ct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0.56</a:t>
                      </a:r>
                    </a:p>
                  </a:txBody>
                  <a:tcPr anchor="ct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0.64</a:t>
                      </a:r>
                    </a:p>
                  </a:txBody>
                  <a:tcPr anchor="ctr">
                    <a:lnL>
                      <a:noFill/>
                    </a:lnL>
                    <a:lnR w="12700" cap="flat" cmpd="sng" algn="ctr">
                      <a:solidFill>
                        <a:schemeClr val="tx1"/>
                      </a:solidFill>
                      <a:prstDash val="solid"/>
                      <a:round/>
                      <a:headEnd type="none" w="med" len="med"/>
                      <a:tailEnd type="none" w="med" len="med"/>
                    </a:lnR>
                    <a:lnT>
                      <a:noFill/>
                    </a:lnT>
                    <a:lnB>
                      <a:noFill/>
                    </a:lnB>
                    <a:solidFill>
                      <a:schemeClr val="bg1">
                        <a:lumMod val="85000"/>
                      </a:schemeClr>
                    </a:solidFill>
                  </a:tcPr>
                </a:tc>
                <a:extLst>
                  <a:ext uri="{0D108BD9-81ED-4DB2-BD59-A6C34878D82A}">
                    <a16:rowId xmlns:a16="http://schemas.microsoft.com/office/drawing/2014/main" val="977105584"/>
                  </a:ext>
                </a:extLst>
              </a:tr>
              <a:tr h="486796">
                <a:tc vMerge="1">
                  <a:txBody>
                    <a:bodyPr/>
                    <a:lstStyle/>
                    <a:p>
                      <a:endParaRPr lang="en-US"/>
                    </a:p>
                  </a:txBody>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Train</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1.000000</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1.000000</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1.000000</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1.000000</a:t>
                      </a:r>
                    </a:p>
                  </a:txBody>
                  <a:tcPr anchor="ctr">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875448387"/>
                  </a:ext>
                </a:extLst>
              </a:tr>
              <a:tr h="521448">
                <a:tc rowSpan="2">
                  <a:txBody>
                    <a:bodyPr/>
                    <a:lstStyle/>
                    <a:p>
                      <a:pPr algn="l" fontAlgn="t"/>
                      <a:r>
                        <a:rPr lang="en-US" sz="2800" b="0" dirty="0">
                          <a:ln w="19050">
                            <a:solidFill>
                              <a:schemeClr val="tx1"/>
                            </a:solidFill>
                          </a:ln>
                          <a:solidFill>
                            <a:srgbClr val="002060"/>
                          </a:solidFill>
                          <a:effectLst/>
                          <a:latin typeface="Garamond" panose="02020404030301010803" pitchFamily="18" charset="0"/>
                        </a:rPr>
                        <a:t>Gradient Boosting</a:t>
                      </a:r>
                    </a:p>
                  </a:txBody>
                  <a:tcPr>
                    <a:lnL w="12700" cap="flat" cmpd="sng" algn="ctr">
                      <a:solidFill>
                        <a:schemeClr val="tx1"/>
                      </a:solidFill>
                      <a:prstDash val="solid"/>
                      <a:round/>
                      <a:headEnd type="none" w="med" len="med"/>
                      <a:tailEnd type="none" w="med" len="med"/>
                    </a:lnL>
                    <a:lnR>
                      <a:noFill/>
                    </a:lnR>
                    <a:lnT>
                      <a:noFill/>
                    </a:lnT>
                    <a:lnB>
                      <a:noFill/>
                    </a:lnB>
                    <a:solidFill>
                      <a:schemeClr val="bg1">
                        <a:lumMod val="85000"/>
                      </a:schemeClr>
                    </a:solidFill>
                  </a:tcPr>
                </a:tc>
                <a:tc>
                  <a:txBody>
                    <a:bodyPr/>
                    <a:lstStyle/>
                    <a:p>
                      <a:pPr algn="l" fontAlgn="t"/>
                      <a:r>
                        <a:rPr lang="en-US" sz="2800" b="0" dirty="0">
                          <a:ln w="19050">
                            <a:solidFill>
                              <a:schemeClr val="tx1"/>
                            </a:solidFill>
                          </a:ln>
                          <a:solidFill>
                            <a:srgbClr val="002060"/>
                          </a:solidFill>
                          <a:effectLst/>
                          <a:latin typeface="Garamond" panose="02020404030301010803" pitchFamily="18" charset="0"/>
                        </a:rPr>
                        <a:t>Test</a:t>
                      </a:r>
                    </a:p>
                  </a:txBody>
                  <a:tcP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0.95</a:t>
                      </a:r>
                    </a:p>
                  </a:txBody>
                  <a:tcPr anchor="ct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 0.92</a:t>
                      </a:r>
                    </a:p>
                  </a:txBody>
                  <a:tcPr anchor="ct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0.75     </a:t>
                      </a:r>
                    </a:p>
                  </a:txBody>
                  <a:tcPr anchor="ctr">
                    <a:lnL>
                      <a:noFill/>
                    </a:lnL>
                    <a:lnR>
                      <a:noFill/>
                    </a:lnR>
                    <a:lnT>
                      <a:noFill/>
                    </a:lnT>
                    <a:lnB>
                      <a:noFill/>
                    </a:lnB>
                    <a:solidFill>
                      <a:schemeClr val="bg1">
                        <a:lumMod val="85000"/>
                      </a:schemeClr>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0.83 </a:t>
                      </a:r>
                    </a:p>
                  </a:txBody>
                  <a:tcPr anchor="ctr">
                    <a:lnL>
                      <a:noFill/>
                    </a:lnL>
                    <a:lnR w="12700" cap="flat" cmpd="sng" algn="ctr">
                      <a:solidFill>
                        <a:schemeClr val="tx1"/>
                      </a:solidFill>
                      <a:prstDash val="solid"/>
                      <a:round/>
                      <a:headEnd type="none" w="med" len="med"/>
                      <a:tailEnd type="none" w="med" len="med"/>
                    </a:lnR>
                    <a:lnT>
                      <a:noFill/>
                    </a:lnT>
                    <a:lnB>
                      <a:noFill/>
                    </a:lnB>
                    <a:solidFill>
                      <a:schemeClr val="bg1">
                        <a:lumMod val="85000"/>
                      </a:schemeClr>
                    </a:solidFill>
                  </a:tcPr>
                </a:tc>
                <a:extLst>
                  <a:ext uri="{0D108BD9-81ED-4DB2-BD59-A6C34878D82A}">
                    <a16:rowId xmlns:a16="http://schemas.microsoft.com/office/drawing/2014/main" val="961208314"/>
                  </a:ext>
                </a:extLst>
              </a:tr>
              <a:tr h="521448">
                <a:tc vMerge="1">
                  <a:txBody>
                    <a:bodyPr/>
                    <a:lstStyle/>
                    <a:p>
                      <a:endParaRPr lang="en-US"/>
                    </a:p>
                  </a:txBody>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Train</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0.975840</a:t>
                      </a: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0.976331</a:t>
                      </a:r>
                    </a:p>
                  </a:txBody>
                  <a:tcPr anchor="ctr">
                    <a:lnL>
                      <a:noFill/>
                    </a:lnL>
                    <a:lnR>
                      <a:noFill/>
                    </a:lnR>
                    <a:lnT>
                      <a:noFill/>
                    </a:lnT>
                    <a:lnB>
                      <a:noFill/>
                    </a:lnB>
                  </a:tcPr>
                </a:tc>
                <a:tc>
                  <a:txBody>
                    <a:bodyPr/>
                    <a:lstStyle/>
                    <a:p>
                      <a:pPr algn="l" fontAlgn="ctr"/>
                      <a:r>
                        <a:rPr lang="en-US" sz="2800" b="0">
                          <a:ln w="19050">
                            <a:solidFill>
                              <a:schemeClr val="tx1"/>
                            </a:solidFill>
                          </a:ln>
                          <a:solidFill>
                            <a:srgbClr val="002060"/>
                          </a:solidFill>
                          <a:effectLst/>
                          <a:latin typeface="Garamond" panose="02020404030301010803" pitchFamily="18" charset="0"/>
                        </a:rPr>
                        <a:t>0.854922</a:t>
                      </a:r>
                      <a:endParaRPr lang="en-US" sz="2800" b="0" dirty="0">
                        <a:ln w="19050">
                          <a:solidFill>
                            <a:schemeClr val="tx1"/>
                          </a:solidFill>
                        </a:ln>
                        <a:solidFill>
                          <a:srgbClr val="002060"/>
                        </a:solidFill>
                        <a:effectLst/>
                        <a:latin typeface="Garamond" panose="02020404030301010803" pitchFamily="18" charset="0"/>
                      </a:endParaRPr>
                    </a:p>
                  </a:txBody>
                  <a:tcPr anchor="ctr">
                    <a:lnL>
                      <a:noFill/>
                    </a:lnL>
                    <a:lnR>
                      <a:noFill/>
                    </a:lnR>
                    <a:lnT>
                      <a:noFill/>
                    </a:lnT>
                    <a:lnB>
                      <a:noFill/>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0.911602</a:t>
                      </a:r>
                    </a:p>
                  </a:txBody>
                  <a:tcPr anchor="ctr">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4292621133"/>
                  </a:ext>
                </a:extLst>
              </a:tr>
              <a:tr h="521448">
                <a:tc rowSpan="2">
                  <a:txBody>
                    <a:bodyPr/>
                    <a:lstStyle/>
                    <a:p>
                      <a:pPr algn="l" fontAlgn="t"/>
                      <a:r>
                        <a:rPr lang="en-US" sz="2800" b="0" dirty="0">
                          <a:ln w="19050">
                            <a:solidFill>
                              <a:schemeClr val="tx1"/>
                            </a:solidFill>
                          </a:ln>
                          <a:solidFill>
                            <a:srgbClr val="002060"/>
                          </a:solidFill>
                          <a:latin typeface="Garamond" panose="02020404030301010803" pitchFamily="18" charset="0"/>
                        </a:rPr>
                        <a:t>Decision Tree Classifier</a:t>
                      </a:r>
                    </a:p>
                  </a:txBody>
                  <a:tcP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t"/>
                      <a:r>
                        <a:rPr lang="en-US" sz="2800" b="0" dirty="0">
                          <a:ln w="19050">
                            <a:solidFill>
                              <a:schemeClr val="tx1"/>
                            </a:solidFill>
                          </a:ln>
                          <a:solidFill>
                            <a:srgbClr val="002060"/>
                          </a:solidFill>
                          <a:latin typeface="Garamond" panose="02020404030301010803" pitchFamily="18" charset="0"/>
                        </a:rPr>
                        <a:t>Test</a:t>
                      </a:r>
                    </a:p>
                  </a:txBody>
                  <a:tcPr>
                    <a:lnL>
                      <a:noFill/>
                    </a:lnL>
                    <a:lnR>
                      <a:noFill/>
                    </a:lnR>
                    <a:lnT>
                      <a:noFill/>
                    </a:lnT>
                    <a:lnB>
                      <a:noFill/>
                    </a:lnB>
                    <a:solidFill>
                      <a:schemeClr val="bg1">
                        <a:lumMod val="75000"/>
                      </a:schemeClr>
                    </a:solidFill>
                  </a:tcPr>
                </a:tc>
                <a:tc>
                  <a:txBody>
                    <a:bodyPr/>
                    <a:lstStyle/>
                    <a:p>
                      <a:pPr algn="l" fontAlgn="ctr"/>
                      <a:r>
                        <a:rPr lang="en-US" sz="2800" b="0" dirty="0">
                          <a:ln w="19050">
                            <a:solidFill>
                              <a:schemeClr val="tx1"/>
                            </a:solidFill>
                          </a:ln>
                          <a:solidFill>
                            <a:srgbClr val="002060"/>
                          </a:solidFill>
                          <a:latin typeface="Garamond" panose="02020404030301010803" pitchFamily="18" charset="0"/>
                        </a:rPr>
                        <a:t>0.9125</a:t>
                      </a:r>
                    </a:p>
                  </a:txBody>
                  <a:tcPr anchor="ctr">
                    <a:lnL>
                      <a:noFill/>
                    </a:lnL>
                    <a:lnR>
                      <a:noFill/>
                    </a:lnR>
                    <a:lnT>
                      <a:noFill/>
                    </a:lnT>
                    <a:lnB>
                      <a:noFill/>
                    </a:lnB>
                    <a:solidFill>
                      <a:schemeClr val="bg1">
                        <a:lumMod val="75000"/>
                      </a:schemeClr>
                    </a:solidFill>
                  </a:tcPr>
                </a:tc>
                <a:tc>
                  <a:txBody>
                    <a:bodyPr/>
                    <a:lstStyle/>
                    <a:p>
                      <a:pPr algn="l" fontAlgn="ctr"/>
                      <a:r>
                        <a:rPr lang="en-US" sz="2800" b="0" dirty="0">
                          <a:ln w="19050">
                            <a:solidFill>
                              <a:schemeClr val="tx1"/>
                            </a:solidFill>
                          </a:ln>
                          <a:solidFill>
                            <a:srgbClr val="002060"/>
                          </a:solidFill>
                          <a:latin typeface="Garamond" panose="02020404030301010803" pitchFamily="18" charset="0"/>
                        </a:rPr>
                        <a:t>0.6900</a:t>
                      </a:r>
                    </a:p>
                  </a:txBody>
                  <a:tcPr anchor="ctr">
                    <a:lnL>
                      <a:noFill/>
                    </a:lnL>
                    <a:lnR>
                      <a:noFill/>
                    </a:lnR>
                    <a:lnT>
                      <a:noFill/>
                    </a:lnT>
                    <a:lnB>
                      <a:noFill/>
                    </a:lnB>
                    <a:solidFill>
                      <a:schemeClr val="bg1">
                        <a:lumMod val="75000"/>
                      </a:schemeClr>
                    </a:solidFill>
                  </a:tcPr>
                </a:tc>
                <a:tc>
                  <a:txBody>
                    <a:bodyPr/>
                    <a:lstStyle/>
                    <a:p>
                      <a:pPr algn="l" fontAlgn="ctr"/>
                      <a:r>
                        <a:rPr lang="en-US" sz="2800" b="0" dirty="0">
                          <a:ln w="19050">
                            <a:solidFill>
                              <a:schemeClr val="tx1"/>
                            </a:solidFill>
                          </a:ln>
                          <a:solidFill>
                            <a:srgbClr val="002060"/>
                          </a:solidFill>
                          <a:latin typeface="Garamond" panose="02020404030301010803" pitchFamily="18" charset="0"/>
                        </a:rPr>
                        <a:t>0.7188</a:t>
                      </a:r>
                    </a:p>
                  </a:txBody>
                  <a:tcPr anchor="ctr">
                    <a:lnL>
                      <a:noFill/>
                    </a:lnL>
                    <a:lnR>
                      <a:noFill/>
                    </a:lnR>
                    <a:lnT>
                      <a:noFill/>
                    </a:lnT>
                    <a:lnB>
                      <a:noFill/>
                    </a:lnB>
                    <a:solidFill>
                      <a:schemeClr val="bg1">
                        <a:lumMod val="75000"/>
                      </a:schemeClr>
                    </a:solidFill>
                  </a:tcPr>
                </a:tc>
                <a:tc>
                  <a:txBody>
                    <a:bodyPr/>
                    <a:lstStyle/>
                    <a:p>
                      <a:pPr algn="l" fontAlgn="ctr"/>
                      <a:r>
                        <a:rPr lang="en-US" sz="2800" b="0" dirty="0">
                          <a:ln w="19050">
                            <a:solidFill>
                              <a:schemeClr val="tx1"/>
                            </a:solidFill>
                          </a:ln>
                          <a:solidFill>
                            <a:srgbClr val="002060"/>
                          </a:solidFill>
                          <a:latin typeface="Garamond" panose="02020404030301010803" pitchFamily="18" charset="0"/>
                        </a:rPr>
                        <a:t>0.7041</a:t>
                      </a:r>
                    </a:p>
                  </a:txBody>
                  <a:tcPr anchor="ctr">
                    <a:lnL>
                      <a:noFill/>
                    </a:lnL>
                    <a:lnR w="12700" cap="flat" cmpd="sng" algn="ctr">
                      <a:solidFill>
                        <a:schemeClr val="tx1"/>
                      </a:solidFill>
                      <a:prstDash val="solid"/>
                      <a:round/>
                      <a:headEnd type="none" w="med" len="med"/>
                      <a:tailEnd type="none" w="med" len="med"/>
                    </a:lnR>
                    <a:lnT>
                      <a:noFill/>
                    </a:lnT>
                    <a:lnB>
                      <a:noFill/>
                    </a:lnB>
                    <a:solidFill>
                      <a:schemeClr val="bg1">
                        <a:lumMod val="75000"/>
                      </a:schemeClr>
                    </a:solidFill>
                  </a:tcPr>
                </a:tc>
                <a:extLst>
                  <a:ext uri="{0D108BD9-81ED-4DB2-BD59-A6C34878D82A}">
                    <a16:rowId xmlns:a16="http://schemas.microsoft.com/office/drawing/2014/main" val="3184402467"/>
                  </a:ext>
                </a:extLst>
              </a:tr>
              <a:tr h="521448">
                <a:tc vMerge="1">
                  <a:txBody>
                    <a:bodyPr/>
                    <a:lstStyle/>
                    <a:p>
                      <a:endParaRPr lang="en-US"/>
                    </a:p>
                  </a:txBody>
                  <a:tcPr>
                    <a:lnL>
                      <a:noFill/>
                    </a:lnL>
                    <a:lnR>
                      <a:noFill/>
                    </a:lnR>
                    <a:lnT>
                      <a:noFill/>
                    </a:lnT>
                    <a:lnB>
                      <a:noFill/>
                    </a:lnB>
                    <a:solidFill>
                      <a:srgbClr val="F5F5F5"/>
                    </a:solidFill>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Train</a:t>
                      </a:r>
                    </a:p>
                  </a:txBody>
                  <a:tcPr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0.9764</a:t>
                      </a:r>
                    </a:p>
                  </a:txBody>
                  <a:tcPr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0.9887</a:t>
                      </a:r>
                    </a:p>
                  </a:txBody>
                  <a:tcPr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0.9638</a:t>
                      </a:r>
                    </a:p>
                  </a:txBody>
                  <a:tcPr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ctr"/>
                      <a:r>
                        <a:rPr lang="en-US" sz="2800" b="0" dirty="0">
                          <a:ln w="19050">
                            <a:solidFill>
                              <a:schemeClr val="tx1"/>
                            </a:solidFill>
                          </a:ln>
                          <a:solidFill>
                            <a:srgbClr val="002060"/>
                          </a:solidFill>
                          <a:effectLst/>
                          <a:latin typeface="Garamond" panose="02020404030301010803" pitchFamily="18" charset="0"/>
                        </a:rPr>
                        <a:t>0.9761</a:t>
                      </a:r>
                    </a:p>
                  </a:txBody>
                  <a:tcPr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18514426"/>
                  </a:ext>
                </a:extLst>
              </a:tr>
            </a:tbl>
          </a:graphicData>
        </a:graphic>
      </p:graphicFrame>
      <p:sp>
        <p:nvSpPr>
          <p:cNvPr id="7" name="Rectangle 2">
            <a:extLst>
              <a:ext uri="{FF2B5EF4-FFF2-40B4-BE49-F238E27FC236}">
                <a16:creationId xmlns:a16="http://schemas.microsoft.com/office/drawing/2014/main" id="{A05EA040-3614-9AA9-CE05-A665556E52C1}"/>
              </a:ext>
            </a:extLst>
          </p:cNvPr>
          <p:cNvSpPr>
            <a:spLocks noChangeArrowheads="1"/>
          </p:cNvSpPr>
          <p:nvPr/>
        </p:nvSpPr>
        <p:spPr bwMode="auto">
          <a:xfrm>
            <a:off x="500466" y="25527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81F11484-1819-11F5-4C7D-0DF9E4F6D8FE}"/>
              </a:ext>
            </a:extLst>
          </p:cNvPr>
          <p:cNvSpPr txBox="1"/>
          <p:nvPr/>
        </p:nvSpPr>
        <p:spPr>
          <a:xfrm>
            <a:off x="500466" y="2644288"/>
            <a:ext cx="7772400" cy="646331"/>
          </a:xfrm>
          <a:prstGeom prst="rect">
            <a:avLst/>
          </a:prstGeom>
          <a:noFill/>
        </p:spPr>
        <p:txBody>
          <a:bodyPr wrap="square" rtlCol="0">
            <a:spAutoFit/>
          </a:bodyPr>
          <a:lstStyle/>
          <a:p>
            <a:r>
              <a:rPr lang="en-US" sz="3600" b="1" dirty="0">
                <a:solidFill>
                  <a:srgbClr val="002060"/>
                </a:solidFill>
                <a:latin typeface="Garamond" panose="02020404030301010803" pitchFamily="18" charset="0"/>
              </a:rPr>
              <a:t>Tuned Results</a:t>
            </a:r>
          </a:p>
        </p:txBody>
      </p:sp>
    </p:spTree>
    <p:extLst>
      <p:ext uri="{BB962C8B-B14F-4D97-AF65-F5344CB8AC3E}">
        <p14:creationId xmlns:p14="http://schemas.microsoft.com/office/powerpoint/2010/main" val="2991119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2D70"/>
        </a:solidFill>
        <a:effectLst/>
      </p:bgPr>
    </p:bg>
    <p:spTree>
      <p:nvGrpSpPr>
        <p:cNvPr id="1" name=""/>
        <p:cNvGrpSpPr/>
        <p:nvPr/>
      </p:nvGrpSpPr>
      <p:grpSpPr>
        <a:xfrm>
          <a:off x="0" y="0"/>
          <a:ext cx="0" cy="0"/>
          <a:chOff x="0" y="0"/>
          <a:chExt cx="0" cy="0"/>
        </a:xfrm>
      </p:grpSpPr>
      <p:sp>
        <p:nvSpPr>
          <p:cNvPr id="2" name="Freeform 2"/>
          <p:cNvSpPr/>
          <p:nvPr/>
        </p:nvSpPr>
        <p:spPr>
          <a:xfrm>
            <a:off x="138193" y="377036"/>
            <a:ext cx="893670" cy="893670"/>
          </a:xfrm>
          <a:custGeom>
            <a:avLst/>
            <a:gdLst/>
            <a:ahLst/>
            <a:cxnLst/>
            <a:rect l="l" t="t" r="r" b="b"/>
            <a:pathLst>
              <a:path w="893670" h="893670">
                <a:moveTo>
                  <a:pt x="0" y="0"/>
                </a:moveTo>
                <a:lnTo>
                  <a:pt x="893670" y="0"/>
                </a:lnTo>
                <a:lnTo>
                  <a:pt x="893670" y="893670"/>
                </a:lnTo>
                <a:lnTo>
                  <a:pt x="0" y="8936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21452" y="570301"/>
            <a:ext cx="871496" cy="453667"/>
          </a:xfrm>
          <a:prstGeom prst="rect">
            <a:avLst/>
          </a:prstGeom>
        </p:spPr>
        <p:txBody>
          <a:bodyPr lIns="0" tIns="0" rIns="0" bIns="0" rtlCol="0" anchor="t">
            <a:spAutoFit/>
          </a:bodyPr>
          <a:lstStyle/>
          <a:p>
            <a:pPr algn="ctr">
              <a:lnSpc>
                <a:spcPts val="3504"/>
              </a:lnSpc>
              <a:spcBef>
                <a:spcPct val="0"/>
              </a:spcBef>
            </a:pPr>
            <a:r>
              <a:rPr lang="en-US" sz="2502" dirty="0">
                <a:solidFill>
                  <a:srgbClr val="FFFFFF"/>
                </a:solidFill>
                <a:latin typeface="Poppins Bold"/>
              </a:rPr>
              <a:t>04</a:t>
            </a:r>
          </a:p>
        </p:txBody>
      </p:sp>
      <p:sp>
        <p:nvSpPr>
          <p:cNvPr id="6" name="TextBox 6"/>
          <p:cNvSpPr txBox="1"/>
          <p:nvPr/>
        </p:nvSpPr>
        <p:spPr>
          <a:xfrm>
            <a:off x="1676400" y="1206996"/>
            <a:ext cx="7772400" cy="514243"/>
          </a:xfrm>
          <a:prstGeom prst="rect">
            <a:avLst/>
          </a:prstGeom>
        </p:spPr>
        <p:txBody>
          <a:bodyPr wrap="square" lIns="0" tIns="0" rIns="0" bIns="0" rtlCol="0" anchor="t">
            <a:spAutoFit/>
          </a:bodyPr>
          <a:lstStyle/>
          <a:p>
            <a:pPr>
              <a:lnSpc>
                <a:spcPts val="3694"/>
              </a:lnSpc>
            </a:pPr>
            <a:r>
              <a:rPr lang="en-US" sz="4400" b="1" dirty="0">
                <a:solidFill>
                  <a:schemeClr val="bg1">
                    <a:lumMod val="95000"/>
                  </a:schemeClr>
                </a:solidFill>
                <a:latin typeface="Garamond" panose="02020404030301010803" pitchFamily="18" charset="0"/>
              </a:rPr>
              <a:t>Model Performance Evaluation</a:t>
            </a:r>
          </a:p>
        </p:txBody>
      </p:sp>
      <p:grpSp>
        <p:nvGrpSpPr>
          <p:cNvPr id="11" name="Group 10">
            <a:extLst>
              <a:ext uri="{FF2B5EF4-FFF2-40B4-BE49-F238E27FC236}">
                <a16:creationId xmlns:a16="http://schemas.microsoft.com/office/drawing/2014/main" id="{58E11649-D91B-665F-B642-2D6C3BBC66D8}"/>
              </a:ext>
            </a:extLst>
          </p:cNvPr>
          <p:cNvGrpSpPr/>
          <p:nvPr/>
        </p:nvGrpSpPr>
        <p:grpSpPr>
          <a:xfrm>
            <a:off x="152400" y="2142921"/>
            <a:ext cx="17983200" cy="5388048"/>
            <a:chOff x="152400" y="2140023"/>
            <a:chExt cx="17983200" cy="4316342"/>
          </a:xfrm>
        </p:grpSpPr>
        <p:pic>
          <p:nvPicPr>
            <p:cNvPr id="8" name="Picture 7">
              <a:extLst>
                <a:ext uri="{FF2B5EF4-FFF2-40B4-BE49-F238E27FC236}">
                  <a16:creationId xmlns:a16="http://schemas.microsoft.com/office/drawing/2014/main" id="{376F932B-D5C9-A16B-0FF1-BE2F71AC76CD}"/>
                </a:ext>
              </a:extLst>
            </p:cNvPr>
            <p:cNvPicPr>
              <a:picLocks noChangeAspect="1"/>
            </p:cNvPicPr>
            <p:nvPr/>
          </p:nvPicPr>
          <p:blipFill>
            <a:blip r:embed="rId4"/>
            <a:stretch>
              <a:fillRect/>
            </a:stretch>
          </p:blipFill>
          <p:spPr>
            <a:xfrm>
              <a:off x="152400" y="2140023"/>
              <a:ext cx="12930750" cy="4316342"/>
            </a:xfrm>
            <a:prstGeom prst="rect">
              <a:avLst/>
            </a:prstGeom>
          </p:spPr>
        </p:pic>
        <p:pic>
          <p:nvPicPr>
            <p:cNvPr id="10" name="Picture 9">
              <a:extLst>
                <a:ext uri="{FF2B5EF4-FFF2-40B4-BE49-F238E27FC236}">
                  <a16:creationId xmlns:a16="http://schemas.microsoft.com/office/drawing/2014/main" id="{BBB282D2-2BF0-CC6E-D8B0-4D42A01CDC77}"/>
                </a:ext>
              </a:extLst>
            </p:cNvPr>
            <p:cNvPicPr>
              <a:picLocks noChangeAspect="1"/>
            </p:cNvPicPr>
            <p:nvPr/>
          </p:nvPicPr>
          <p:blipFill>
            <a:blip r:embed="rId5"/>
            <a:stretch>
              <a:fillRect/>
            </a:stretch>
          </p:blipFill>
          <p:spPr>
            <a:xfrm>
              <a:off x="13108981" y="2140023"/>
              <a:ext cx="5026619" cy="4316342"/>
            </a:xfrm>
            <a:prstGeom prst="rect">
              <a:avLst/>
            </a:prstGeom>
          </p:spPr>
        </p:pic>
      </p:grpSp>
      <p:sp>
        <p:nvSpPr>
          <p:cNvPr id="12" name="TextBox 11">
            <a:extLst>
              <a:ext uri="{FF2B5EF4-FFF2-40B4-BE49-F238E27FC236}">
                <a16:creationId xmlns:a16="http://schemas.microsoft.com/office/drawing/2014/main" id="{E8E947B2-23C3-4A57-2302-CC47FD8F93A2}"/>
              </a:ext>
            </a:extLst>
          </p:cNvPr>
          <p:cNvSpPr txBox="1"/>
          <p:nvPr/>
        </p:nvSpPr>
        <p:spPr>
          <a:xfrm>
            <a:off x="419100" y="7777707"/>
            <a:ext cx="17449800" cy="1938992"/>
          </a:xfrm>
          <a:prstGeom prst="rect">
            <a:avLst/>
          </a:prstGeom>
          <a:noFill/>
        </p:spPr>
        <p:txBody>
          <a:bodyPr wrap="square" rtlCol="0">
            <a:spAutoFit/>
          </a:bodyPr>
          <a:lstStyle/>
          <a:p>
            <a:r>
              <a:rPr lang="en-US" sz="4000" b="1" i="0" dirty="0">
                <a:solidFill>
                  <a:schemeClr val="bg1">
                    <a:lumMod val="95000"/>
                  </a:schemeClr>
                </a:solidFill>
                <a:effectLst/>
                <a:latin typeface="Garamond" panose="02020404030301010803" pitchFamily="18" charset="0"/>
              </a:rPr>
              <a:t>The Gradient Boosting model demonstrates excellent performance with an accuracy of 96.08% and a balanced F1-score of 85.87%, indicating effective identification of churn cases while minimizing false positives.</a:t>
            </a:r>
            <a:endParaRPr lang="en-US" sz="4000" b="1" dirty="0">
              <a:solidFill>
                <a:schemeClr val="bg1">
                  <a:lumMod val="95000"/>
                </a:schemeClr>
              </a:solidFill>
              <a:latin typeface="Garamond" panose="02020404030301010803"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263</TotalTime>
  <Words>710</Words>
  <Application>Microsoft Office PowerPoint</Application>
  <PresentationFormat>Custom</PresentationFormat>
  <Paragraphs>116</Paragraphs>
  <Slides>15</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15</vt:i4>
      </vt:variant>
    </vt:vector>
  </HeadingPairs>
  <TitlesOfParts>
    <vt:vector size="26" baseType="lpstr">
      <vt:lpstr>Garamond</vt:lpstr>
      <vt:lpstr>Söhne</vt:lpstr>
      <vt:lpstr>Poppins Ultra-Bold</vt:lpstr>
      <vt:lpstr>Arial</vt:lpstr>
      <vt:lpstr>Calibri Light</vt:lpstr>
      <vt:lpstr>Bahnschrift SemiLight</vt:lpstr>
      <vt:lpstr>Calibri</vt:lpstr>
      <vt:lpstr>Open Sans Bold</vt:lpstr>
      <vt:lpstr>Poppins Bold</vt:lpstr>
      <vt:lpstr>Office Theme</vt:lpstr>
      <vt:lpstr>Custom Design</vt:lpstr>
      <vt:lpstr>PowerPoint Presentation</vt:lpstr>
      <vt:lpstr>PowerPoint Presentation</vt:lpstr>
      <vt:lpstr>PowerPoint Presentation</vt:lpstr>
      <vt:lpstr>PowerPoint Presentation</vt:lpstr>
      <vt:lpstr>EXPLORATORY DATA ANALYSIS</vt:lpstr>
      <vt:lpstr>CHURN BY STATE</vt:lpstr>
      <vt:lpstr>Distribution of Numerical Features </vt:lpstr>
      <vt:lpstr>Modeling Approach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White Modern Company Presentation</dc:title>
  <dc:creator>RepairManagerr</dc:creator>
  <cp:lastModifiedBy>Loise Mbago</cp:lastModifiedBy>
  <cp:revision>7</cp:revision>
  <dcterms:created xsi:type="dcterms:W3CDTF">2006-08-16T00:00:00Z</dcterms:created>
  <dcterms:modified xsi:type="dcterms:W3CDTF">2023-07-19T18:34:35Z</dcterms:modified>
  <dc:identifier>DAFpANwt2yY</dc:identifier>
</cp:coreProperties>
</file>

<file path=docProps/thumbnail.jpeg>
</file>